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284" r:id="rId17"/>
    <p:sldId id="285" r:id="rId18"/>
    <p:sldId id="286" r:id="rId19"/>
    <p:sldId id="287" r:id="rId20"/>
    <p:sldId id="288" r:id="rId21"/>
    <p:sldId id="289" r:id="rId22"/>
    <p:sldId id="290" r:id="rId23"/>
    <p:sldId id="291" r:id="rId24"/>
    <p:sldId id="292" r:id="rId25"/>
    <p:sldId id="293" r:id="rId26"/>
    <p:sldId id="309" r:id="rId27"/>
    <p:sldId id="310" r:id="rId28"/>
    <p:sldId id="311" r:id="rId29"/>
    <p:sldId id="312" r:id="rId30"/>
    <p:sldId id="313" r:id="rId31"/>
    <p:sldId id="314" r:id="rId32"/>
    <p:sldId id="315"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DCB"/>
    <a:srgbClr val="BEC039"/>
    <a:srgbClr val="2BC631"/>
    <a:srgbClr val="31E038"/>
    <a:srgbClr val="000099"/>
    <a:srgbClr val="969696"/>
    <a:srgbClr val="B2B2B2"/>
    <a:srgbClr val="FFFF68"/>
    <a:srgbClr val="CB42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975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118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29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29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541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6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13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477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62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67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8034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1" name="Text Box 7"/>
          <p:cNvSpPr txBox="1">
            <a:spLocks noChangeArrowheads="1"/>
          </p:cNvSpPr>
          <p:nvPr userDrawn="1"/>
        </p:nvSpPr>
        <p:spPr bwMode="auto">
          <a:xfrm>
            <a:off x="7740650" y="6524625"/>
            <a:ext cx="1260475" cy="3048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fr-FR" sz="1400" b="1">
                <a:solidFill>
                  <a:srgbClr val="000099"/>
                </a:solidFill>
                <a:latin typeface="Verdana" charset="0"/>
              </a:rPr>
              <a:t>Page </a:t>
            </a:r>
            <a:fld id="{3C69E463-EB27-4646-8656-21F0C9A4249E}" type="slidenum">
              <a:rPr lang="fr-FR" sz="1400" b="1">
                <a:solidFill>
                  <a:srgbClr val="000099"/>
                </a:solidFill>
                <a:latin typeface="Verdana" charset="0"/>
              </a:rPr>
              <a:pPr algn="ctr" eaLnBrk="1" hangingPunct="1">
                <a:spcBef>
                  <a:spcPct val="50000"/>
                </a:spcBef>
              </a:pPr>
              <a:t>‹#›</a:t>
            </a:fld>
            <a:endParaRPr lang="fr-FR" sz="1400" b="1">
              <a:solidFill>
                <a:srgbClr val="000099"/>
              </a:solidFill>
              <a:latin typeface="Verdana"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wmf"/><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acherspayteachers.com/Store/Science-Stuff" TargetMode="Externa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762000"/>
            <a:ext cx="5410200" cy="1415772"/>
          </a:xfrm>
          <a:prstGeom prst="rect">
            <a:avLst/>
          </a:prstGeom>
          <a:noFill/>
        </p:spPr>
        <p:txBody>
          <a:bodyPr>
            <a:spAutoFit/>
          </a:bodyPr>
          <a:lstStyle/>
          <a:p>
            <a:pPr algn="ctr">
              <a:defRPr/>
            </a:pPr>
            <a:r>
              <a:rPr lang="en-US" sz="8600" b="1" dirty="0">
                <a:ln w="1905"/>
                <a:solidFill>
                  <a:srgbClr val="FF0000"/>
                </a:solidFill>
                <a:effectLst>
                  <a:innerShdw blurRad="69850" dist="43180" dir="5400000">
                    <a:srgbClr val="000000">
                      <a:alpha val="65000"/>
                    </a:srgbClr>
                  </a:innerShdw>
                </a:effectLst>
                <a:ea typeface="+mn-ea"/>
                <a:cs typeface="+mn-cs"/>
              </a:rPr>
              <a:t>Graphing: </a:t>
            </a:r>
          </a:p>
        </p:txBody>
      </p:sp>
      <p:pic>
        <p:nvPicPr>
          <p:cNvPr id="7" name="Picture 6" descr="jpg_diagram.jpg"/>
          <p:cNvPicPr>
            <a:picLocks noChangeAspect="1"/>
          </p:cNvPicPr>
          <p:nvPr/>
        </p:nvPicPr>
        <p:blipFill>
          <a:blip r:embed="rId2"/>
          <a:stretch>
            <a:fillRect/>
          </a:stretch>
        </p:blipFill>
        <p:spPr>
          <a:xfrm>
            <a:off x="228600" y="381000"/>
            <a:ext cx="2747963"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28600" y="2667000"/>
            <a:ext cx="8610600" cy="969496"/>
          </a:xfrm>
          <a:prstGeom prst="rect">
            <a:avLst/>
          </a:prstGeom>
          <a:noFill/>
        </p:spPr>
        <p:txBody>
          <a:bodyPr>
            <a:spAutoFit/>
          </a:bodyPr>
          <a:lstStyle/>
          <a:p>
            <a:pPr algn="ctr">
              <a:defRPr/>
            </a:pPr>
            <a:r>
              <a:rPr lang="en-US" sz="57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a typeface="+mn-ea"/>
                <a:cs typeface="+mn-cs"/>
              </a:rPr>
              <a:t>Let’s Organize the Data!</a:t>
            </a:r>
          </a:p>
        </p:txBody>
      </p:sp>
      <p:pic>
        <p:nvPicPr>
          <p:cNvPr id="10" name="Picture 9" descr="medw_piew_10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495800" y="3733800"/>
            <a:ext cx="3276600" cy="26320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3300" dirty="0">
                <a:latin typeface="Chalkboard"/>
                <a:cs typeface="Chalkboard"/>
              </a:rPr>
              <a:t>We will cover:</a:t>
            </a:r>
          </a:p>
          <a:p>
            <a:pPr>
              <a:buFont typeface="Wingdings" charset="2"/>
              <a:buChar char="ü"/>
              <a:defRPr/>
            </a:pPr>
            <a:r>
              <a:rPr lang="en-US" sz="3300" dirty="0">
                <a:latin typeface="Chalkboard"/>
                <a:cs typeface="Chalkboard"/>
              </a:rPr>
              <a:t>Data Tables</a:t>
            </a:r>
          </a:p>
          <a:p>
            <a:pPr>
              <a:buFont typeface="Wingdings" charset="2"/>
              <a:buChar char="ü"/>
              <a:defRPr/>
            </a:pPr>
            <a:r>
              <a:rPr lang="en-US" sz="3300" dirty="0">
                <a:latin typeface="Chalkboard"/>
                <a:cs typeface="Chalkboard"/>
              </a:rPr>
              <a:t>Line Graphs</a:t>
            </a:r>
          </a:p>
          <a:p>
            <a:pPr>
              <a:buFont typeface="Wingdings" charset="2"/>
              <a:buChar char="ü"/>
              <a:defRPr/>
            </a:pPr>
            <a:r>
              <a:rPr lang="en-US" sz="3300" dirty="0">
                <a:latin typeface="Chalkboard"/>
                <a:cs typeface="Chalkboard"/>
              </a:rPr>
              <a:t>Bar Graphs</a:t>
            </a:r>
          </a:p>
          <a:p>
            <a:pPr>
              <a:buFont typeface="Wingdings" charset="2"/>
              <a:buChar char="ü"/>
              <a:defRPr/>
            </a:pPr>
            <a:r>
              <a:rPr lang="en-US" sz="3300" dirty="0">
                <a:latin typeface="Chalkboard"/>
                <a:cs typeface="Chalkboard"/>
              </a:rPr>
              <a:t>Circle Graphs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p:cTn id="7" dur="1000" fill="hold"/>
                                        <p:tgtEl>
                                          <p:spTgt spid="11">
                                            <p:bg/>
                                          </p:spTgt>
                                        </p:tgtEl>
                                        <p:attrNameLst>
                                          <p:attrName>ppt_w</p:attrName>
                                        </p:attrNameLst>
                                      </p:cBhvr>
                                      <p:tavLst>
                                        <p:tav tm="0">
                                          <p:val>
                                            <p:strVal val="#ppt_w+.3"/>
                                          </p:val>
                                        </p:tav>
                                        <p:tav tm="100000">
                                          <p:val>
                                            <p:strVal val="#ppt_w"/>
                                          </p:val>
                                        </p:tav>
                                      </p:tavLst>
                                    </p:anim>
                                    <p:anim calcmode="lin" valueType="num">
                                      <p:cBhvr>
                                        <p:cTn id="8" dur="1000" fill="hold"/>
                                        <p:tgtEl>
                                          <p:spTgt spid="11">
                                            <p:bg/>
                                          </p:spTgt>
                                        </p:tgtEl>
                                        <p:attrNameLst>
                                          <p:attrName>ppt_h</p:attrName>
                                        </p:attrNameLst>
                                      </p:cBhvr>
                                      <p:tavLst>
                                        <p:tav tm="0">
                                          <p:val>
                                            <p:strVal val="#ppt_h"/>
                                          </p:val>
                                        </p:tav>
                                        <p:tav tm="100000">
                                          <p:val>
                                            <p:strVal val="#ppt_h"/>
                                          </p:val>
                                        </p:tav>
                                      </p:tavLst>
                                    </p:anim>
                                    <p:animEffect transition="in" filter="fade">
                                      <p:cBhvr>
                                        <p:cTn id="9" dur="1000"/>
                                        <p:tgtEl>
                                          <p:spTgt spid="11">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p:cTn id="21"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10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10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p:cTn id="42" dur="1000" fill="hold"/>
                                        <p:tgtEl>
                                          <p:spTgt spid="1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descr="MC900299717.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752600"/>
            <a:ext cx="1296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4"/>
          <p:cNvSpPr txBox="1">
            <a:spLocks noChangeArrowheads="1"/>
          </p:cNvSpPr>
          <p:nvPr/>
        </p:nvSpPr>
        <p:spPr bwMode="auto">
          <a:xfrm>
            <a:off x="228600" y="4724400"/>
            <a:ext cx="8915400" cy="1878013"/>
          </a:xfrm>
          <a:prstGeom prst="rect">
            <a:avLst/>
          </a:prstGeom>
          <a:noFill/>
          <a:ln w="9525">
            <a:noFill/>
            <a:miter lim="800000"/>
            <a:headEnd/>
            <a:tailEnd/>
          </a:ln>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7"/>
            </a:pPr>
            <a:r>
              <a:rPr lang="en-US" sz="2900">
                <a:solidFill>
                  <a:srgbClr val="FF0000"/>
                </a:solidFill>
              </a:rPr>
              <a:t>For which plant is this fertilizer least effective at higher concentrations?</a:t>
            </a:r>
          </a:p>
          <a:p>
            <a:pPr eaLnBrk="1" hangingPunct="1"/>
            <a:r>
              <a:rPr lang="en-US" sz="2900">
                <a:solidFill>
                  <a:srgbClr val="FF0000"/>
                </a:solidFill>
              </a:rPr>
              <a:t>				</a:t>
            </a:r>
            <a:r>
              <a:rPr lang="en-US" sz="2900"/>
              <a:t>Rose bushes.</a:t>
            </a:r>
          </a:p>
          <a:p>
            <a:pPr eaLnBrk="1" hangingPunct="1"/>
            <a:endParaRPr lang="en-US" sz="29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p:cTn id="7" dur="1000" fill="hold"/>
                                        <p:tgtEl>
                                          <p:spTgt spid="2253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 calcmode="lin" valueType="num">
                                      <p:cBhvr>
                                        <p:cTn id="15" dur="1000" fill="hold"/>
                                        <p:tgtEl>
                                          <p:spTgt spid="2253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3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3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descr="MC900294342.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1447800"/>
            <a:ext cx="18034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4800600"/>
            <a:ext cx="8915400" cy="2092325"/>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8"/>
            </a:pPr>
            <a:r>
              <a:rPr lang="en-US" sz="2600">
                <a:solidFill>
                  <a:srgbClr val="FF0000"/>
                </a:solidFill>
              </a:rPr>
              <a:t>Which plant shows the best growth when the fertilizer concentration is 100 mg/L?</a:t>
            </a:r>
          </a:p>
          <a:p>
            <a:pPr eaLnBrk="1" hangingPunct="1"/>
            <a:endParaRPr lang="en-US" sz="2600"/>
          </a:p>
          <a:p>
            <a:pPr eaLnBrk="1" hangingPunct="1"/>
            <a:r>
              <a:rPr lang="en-US" sz="2600"/>
              <a:t>	Oak seedlings</a:t>
            </a:r>
          </a:p>
          <a:p>
            <a:pPr eaLnBrk="1" hangingPunct="1"/>
            <a:endParaRPr lang="en-US" sz="2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4" descr="MC900030042.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28800"/>
            <a:ext cx="1676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4724400"/>
            <a:ext cx="8839200" cy="1692275"/>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9"/>
            </a:pPr>
            <a:r>
              <a:rPr lang="en-US" sz="2600">
                <a:solidFill>
                  <a:srgbClr val="FF0000"/>
                </a:solidFill>
              </a:rPr>
              <a:t>Predict how tall corn plants might be when the fertilizer concentration is 75 mg/L.</a:t>
            </a:r>
          </a:p>
          <a:p>
            <a:pPr eaLnBrk="1" hangingPunct="1"/>
            <a:r>
              <a:rPr lang="en-US" sz="2600"/>
              <a:t>	The plants will be approximately 12 - 13 cm in height.  </a:t>
            </a:r>
          </a:p>
          <a:p>
            <a:pPr eaLnBrk="1" hangingPunct="1"/>
            <a:endParaRPr lang="en-US" sz="2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4" descr="MC900331639.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2600"/>
            <a:ext cx="1536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4724400"/>
            <a:ext cx="8915400" cy="2032000"/>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10"/>
            </a:pPr>
            <a:r>
              <a:rPr lang="en-US" sz="2100">
                <a:solidFill>
                  <a:srgbClr val="FF0000"/>
                </a:solidFill>
              </a:rPr>
              <a:t>Consider the three types of plants used in this experiment.  What reasons might explain why the results turned out as they did?  </a:t>
            </a:r>
          </a:p>
          <a:p>
            <a:pPr eaLnBrk="1" hangingPunct="1"/>
            <a:r>
              <a:rPr lang="en-US" sz="2100"/>
              <a:t>	Possible answers: Plants that produce a large fruit (corn) need more fertilizer.  Plants that produce a large woody stem (oak trees) grow best with moderate concentrations of fertilizer.  </a:t>
            </a:r>
          </a:p>
          <a:p>
            <a:pPr eaLnBrk="1" hangingPunct="1"/>
            <a:endParaRPr lang="en-US" sz="21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28600" y="1524000"/>
            <a:ext cx="472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solidFill>
                  <a:srgbClr val="CB428D"/>
                </a:solidFill>
              </a:rPr>
              <a:t>Study the bar graph to the right and answer the following questions:</a:t>
            </a:r>
          </a:p>
          <a:p>
            <a:pPr algn="ctr" eaLnBrk="1" hangingPunct="1"/>
            <a:endParaRPr lang="en-US" sz="2600" b="1">
              <a:solidFill>
                <a:srgbClr val="CB428D"/>
              </a:solidFill>
            </a:endParaRPr>
          </a:p>
        </p:txBody>
      </p:sp>
      <p:pic>
        <p:nvPicPr>
          <p:cNvPr id="3" name="Picture 2" descr="::graph_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727450" cy="3200400"/>
          </a:xfrm>
          <a:prstGeom prst="rect">
            <a:avLst/>
          </a:prstGeom>
          <a:solidFill>
            <a:srgbClr val="FFFF00"/>
          </a:solidFill>
          <a:ln w="57150" cap="sq">
            <a:solidFill>
              <a:srgbClr val="FFFF00"/>
            </a:solidFill>
            <a:miter lim="800000"/>
            <a:headEnd/>
            <a:tailEnd/>
          </a:ln>
        </p:spPr>
      </p:pic>
      <p:pic>
        <p:nvPicPr>
          <p:cNvPr id="26628" name="Picture 4" descr="MC900304357.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2894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3276600"/>
            <a:ext cx="4876800" cy="1154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342900" indent="-342900">
              <a:buFontTx/>
              <a:buAutoNum type="arabicPeriod"/>
              <a:defRPr/>
            </a:pPr>
            <a:r>
              <a:rPr lang="en-US" sz="2300" dirty="0">
                <a:solidFill>
                  <a:schemeClr val="accent6">
                    <a:lumMod val="75000"/>
                  </a:schemeClr>
                </a:solidFill>
              </a:rPr>
              <a:t>Do fish grow to a larger weight in pond water or in tap water?  </a:t>
            </a:r>
          </a:p>
          <a:p>
            <a:pPr marL="342900" indent="-342900">
              <a:defRPr/>
            </a:pPr>
            <a:r>
              <a:rPr lang="en-US" sz="2300" dirty="0">
                <a:solidFill>
                  <a:schemeClr val="accent6">
                    <a:lumMod val="75000"/>
                  </a:schemeClr>
                </a:solidFill>
              </a:rPr>
              <a:t>		</a:t>
            </a:r>
            <a:r>
              <a:rPr lang="en-US" sz="2300" b="1" dirty="0">
                <a:solidFill>
                  <a:srgbClr val="FF0000"/>
                </a:solidFill>
              </a:rPr>
              <a:t>Pond water.</a:t>
            </a:r>
          </a:p>
        </p:txBody>
      </p:sp>
      <p:sp>
        <p:nvSpPr>
          <p:cNvPr id="7" name="TextBox 6"/>
          <p:cNvSpPr txBox="1"/>
          <p:nvPr/>
        </p:nvSpPr>
        <p:spPr>
          <a:xfrm>
            <a:off x="762000" y="4648200"/>
            <a:ext cx="3657600" cy="120015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marL="342900" indent="-342900">
              <a:buFontTx/>
              <a:buAutoNum type="arabicPeriod" startAt="2"/>
              <a:defRPr/>
            </a:pPr>
            <a:r>
              <a:rPr lang="en-US" sz="2400" dirty="0">
                <a:solidFill>
                  <a:srgbClr val="008000"/>
                </a:solidFill>
              </a:rPr>
              <a:t>Which grow larger, the males or the females?  </a:t>
            </a:r>
          </a:p>
          <a:p>
            <a:pPr marL="342900" indent="-342900">
              <a:defRPr/>
            </a:pPr>
            <a:r>
              <a:rPr lang="en-US" sz="2400" dirty="0">
                <a:solidFill>
                  <a:srgbClr val="008000"/>
                </a:solidFill>
              </a:rPr>
              <a:t>		</a:t>
            </a:r>
            <a:r>
              <a:rPr lang="en-US" sz="2400" b="1" dirty="0">
                <a:solidFill>
                  <a:srgbClr val="FF0000"/>
                </a:solidFill>
              </a:rPr>
              <a:t>Females</a:t>
            </a:r>
          </a:p>
        </p:txBody>
      </p:sp>
      <p:sp>
        <p:nvSpPr>
          <p:cNvPr id="8" name="TextBox 7"/>
          <p:cNvSpPr txBox="1"/>
          <p:nvPr/>
        </p:nvSpPr>
        <p:spPr>
          <a:xfrm>
            <a:off x="5334000" y="3810000"/>
            <a:ext cx="3581400" cy="23082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3"/>
            </a:pPr>
            <a:r>
              <a:rPr lang="en-US">
                <a:solidFill>
                  <a:srgbClr val="FFFFFF"/>
                </a:solidFill>
              </a:rPr>
              <a:t>What is the average weight of female fish when grown in pond water?  </a:t>
            </a:r>
          </a:p>
          <a:p>
            <a:pPr eaLnBrk="1" hangingPunct="1"/>
            <a:r>
              <a:rPr lang="en-US">
                <a:solidFill>
                  <a:srgbClr val="FFFFFF"/>
                </a:solidFill>
              </a:rPr>
              <a:t>	</a:t>
            </a:r>
            <a:r>
              <a:rPr lang="en-US">
                <a:solidFill>
                  <a:srgbClr val="FFFF00"/>
                </a:solidFill>
              </a:rPr>
              <a:t>Approximately 6.4 g.</a:t>
            </a:r>
          </a:p>
          <a:p>
            <a:pPr eaLnBrk="1" hangingPunct="1"/>
            <a:endParaRPr lang="en-US">
              <a:solidFill>
                <a:srgbClr val="CB428D"/>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1000" fill="hold"/>
                                        <p:tgtEl>
                                          <p:spTgt spid="6">
                                            <p:bg/>
                                          </p:spTgt>
                                        </p:tgtEl>
                                        <p:attrNameLst>
                                          <p:attrName>ppt_w</p:attrName>
                                        </p:attrNameLst>
                                      </p:cBhvr>
                                      <p:tavLst>
                                        <p:tav tm="0">
                                          <p:val>
                                            <p:strVal val="#ppt_w*0.70"/>
                                          </p:val>
                                        </p:tav>
                                        <p:tav tm="100000">
                                          <p:val>
                                            <p:strVal val="#ppt_w"/>
                                          </p:val>
                                        </p:tav>
                                      </p:tavLst>
                                    </p:anim>
                                    <p:anim calcmode="lin" valueType="num">
                                      <p:cBhvr>
                                        <p:cTn id="13" dur="1000" fill="hold"/>
                                        <p:tgtEl>
                                          <p:spTgt spid="6">
                                            <p:bg/>
                                          </p:spTgt>
                                        </p:tgtEl>
                                        <p:attrNameLst>
                                          <p:attrName>ppt_h</p:attrName>
                                        </p:attrNameLst>
                                      </p:cBhvr>
                                      <p:tavLst>
                                        <p:tav tm="0">
                                          <p:val>
                                            <p:strVal val="#ppt_h"/>
                                          </p:val>
                                        </p:tav>
                                        <p:tav tm="100000">
                                          <p:val>
                                            <p:strVal val="#ppt_h"/>
                                          </p:val>
                                        </p:tav>
                                      </p:tavLst>
                                    </p:anim>
                                    <p:animEffect transition="in" filter="fade">
                                      <p:cBhvr>
                                        <p:cTn id="14" dur="1000"/>
                                        <p:tgtEl>
                                          <p:spTgt spid="6">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 calcmode="lin" valueType="num">
                                      <p:cBhvr>
                                        <p:cTn id="33" dur="1000" fill="hold"/>
                                        <p:tgtEl>
                                          <p:spTgt spid="7">
                                            <p:bg/>
                                          </p:spTgt>
                                        </p:tgtEl>
                                        <p:attrNameLst>
                                          <p:attrName>ppt_w</p:attrName>
                                        </p:attrNameLst>
                                      </p:cBhvr>
                                      <p:tavLst>
                                        <p:tav tm="0">
                                          <p:val>
                                            <p:strVal val="#ppt_w*0.70"/>
                                          </p:val>
                                        </p:tav>
                                        <p:tav tm="100000">
                                          <p:val>
                                            <p:strVal val="#ppt_w"/>
                                          </p:val>
                                        </p:tav>
                                      </p:tavLst>
                                    </p:anim>
                                    <p:anim calcmode="lin" valueType="num">
                                      <p:cBhvr>
                                        <p:cTn id="34" dur="1000" fill="hold"/>
                                        <p:tgtEl>
                                          <p:spTgt spid="7">
                                            <p:bg/>
                                          </p:spTgt>
                                        </p:tgtEl>
                                        <p:attrNameLst>
                                          <p:attrName>ppt_h</p:attrName>
                                        </p:attrNameLst>
                                      </p:cBhvr>
                                      <p:tavLst>
                                        <p:tav tm="0">
                                          <p:val>
                                            <p:strVal val="#ppt_h"/>
                                          </p:val>
                                        </p:tav>
                                        <p:tav tm="100000">
                                          <p:val>
                                            <p:strVal val="#ppt_h"/>
                                          </p:val>
                                        </p:tav>
                                      </p:tavLst>
                                    </p:anim>
                                    <p:animEffect transition="in" filter="fade">
                                      <p:cBhvr>
                                        <p:cTn id="35" dur="1000"/>
                                        <p:tgtEl>
                                          <p:spTgt spid="7">
                                            <p:bg/>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p:cTn id="40"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calcmode="lin" valueType="num">
                                      <p:cBhvr>
                                        <p:cTn id="47"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48"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9" dur="1000"/>
                                        <p:tgtEl>
                                          <p:spTgt spid="7">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bg/>
                                          </p:spTgt>
                                        </p:tgtEl>
                                        <p:attrNameLst>
                                          <p:attrName>style.visibility</p:attrName>
                                        </p:attrNameLst>
                                      </p:cBhvr>
                                      <p:to>
                                        <p:strVal val="visible"/>
                                      </p:to>
                                    </p:set>
                                    <p:anim calcmode="lin" valueType="num">
                                      <p:cBhvr>
                                        <p:cTn id="54" dur="1000" fill="hold"/>
                                        <p:tgtEl>
                                          <p:spTgt spid="8">
                                            <p:bg/>
                                          </p:spTgt>
                                        </p:tgtEl>
                                        <p:attrNameLst>
                                          <p:attrName>ppt_w</p:attrName>
                                        </p:attrNameLst>
                                      </p:cBhvr>
                                      <p:tavLst>
                                        <p:tav tm="0">
                                          <p:val>
                                            <p:strVal val="#ppt_w*0.70"/>
                                          </p:val>
                                        </p:tav>
                                        <p:tav tm="100000">
                                          <p:val>
                                            <p:strVal val="#ppt_w"/>
                                          </p:val>
                                        </p:tav>
                                      </p:tavLst>
                                    </p:anim>
                                    <p:anim calcmode="lin" valueType="num">
                                      <p:cBhvr>
                                        <p:cTn id="55" dur="1000" fill="hold"/>
                                        <p:tgtEl>
                                          <p:spTgt spid="8">
                                            <p:bg/>
                                          </p:spTgt>
                                        </p:tgtEl>
                                        <p:attrNameLst>
                                          <p:attrName>ppt_h</p:attrName>
                                        </p:attrNameLst>
                                      </p:cBhvr>
                                      <p:tavLst>
                                        <p:tav tm="0">
                                          <p:val>
                                            <p:strVal val="#ppt_h"/>
                                          </p:val>
                                        </p:tav>
                                        <p:tav tm="100000">
                                          <p:val>
                                            <p:strVal val="#ppt_h"/>
                                          </p:val>
                                        </p:tav>
                                      </p:tavLst>
                                    </p:anim>
                                    <p:animEffect transition="in" filter="fade">
                                      <p:cBhvr>
                                        <p:cTn id="56" dur="1000"/>
                                        <p:tgtEl>
                                          <p:spTgt spid="8">
                                            <p:bg/>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p:cTn id="61"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62"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3" dur="1000"/>
                                        <p:tgtEl>
                                          <p:spTgt spid="8">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 calcmode="lin" valueType="num">
                                      <p:cBhvr>
                                        <p:cTn id="68"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69"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70"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28600" y="1524000"/>
            <a:ext cx="472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solidFill>
                  <a:srgbClr val="CB428D"/>
                </a:solidFill>
              </a:rPr>
              <a:t>Study the bar graph to the right and answer the following questions:</a:t>
            </a:r>
          </a:p>
          <a:p>
            <a:pPr algn="ctr" eaLnBrk="1" hangingPunct="1"/>
            <a:endParaRPr lang="en-US" sz="2600" b="1">
              <a:solidFill>
                <a:srgbClr val="CB428D"/>
              </a:solidFill>
            </a:endParaRPr>
          </a:p>
        </p:txBody>
      </p:sp>
      <p:pic>
        <p:nvPicPr>
          <p:cNvPr id="3" name="Picture 2" descr="::graph_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308118" cy="2840360"/>
          </a:xfrm>
          <a:prstGeom prst="rect">
            <a:avLst/>
          </a:prstGeom>
          <a:solidFill>
            <a:srgbClr val="FFFF00"/>
          </a:solidFill>
          <a:ln w="57150" cap="sq">
            <a:solidFill>
              <a:srgbClr val="FFFF00"/>
            </a:solidFill>
            <a:miter lim="800000"/>
            <a:headEnd/>
            <a:tailEnd/>
          </a:ln>
        </p:spPr>
      </p:pic>
      <p:pic>
        <p:nvPicPr>
          <p:cNvPr id="27652" name="Picture 4" descr="MC900304357.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2894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 y="4653136"/>
            <a:ext cx="8686800" cy="1846659"/>
          </a:xfrm>
          <a:prstGeom prst="rect">
            <a:avLst/>
          </a:prstGeom>
          <a:ln w="38100" cap="flat" cmpd="sng" algn="ctr">
            <a:solidFill>
              <a:srgbClr val="008000"/>
            </a:solidFill>
            <a:prstDash val="solid"/>
            <a:round/>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spAutoFit/>
          </a:bodyPr>
          <a:lstStyle/>
          <a:p>
            <a:pPr marL="457200" indent="-457200">
              <a:buFontTx/>
              <a:buAutoNum type="arabicPeriod" startAt="5"/>
              <a:defRPr/>
            </a:pPr>
            <a:r>
              <a:rPr lang="en-US" sz="1900" dirty="0">
                <a:solidFill>
                  <a:srgbClr val="008000"/>
                </a:solidFill>
              </a:rPr>
              <a:t>Why do you suppose the fish grow the best in pond water?</a:t>
            </a:r>
          </a:p>
          <a:p>
            <a:pPr marL="457200" indent="-457200">
              <a:buFontTx/>
              <a:buAutoNum type="arabicPeriod" startAt="5"/>
              <a:defRPr/>
            </a:pPr>
            <a:endParaRPr lang="en-US" sz="1900" dirty="0">
              <a:solidFill>
                <a:srgbClr val="008000"/>
              </a:solidFill>
            </a:endParaRPr>
          </a:p>
          <a:p>
            <a:pPr marL="457200" indent="-457200">
              <a:defRPr/>
            </a:pPr>
            <a:r>
              <a:rPr lang="en-US" sz="1900" dirty="0">
                <a:solidFill>
                  <a:srgbClr val="008000"/>
                </a:solidFill>
              </a:rPr>
              <a:t>	</a:t>
            </a:r>
            <a:r>
              <a:rPr lang="en-US" sz="1900" b="1" dirty="0">
                <a:solidFill>
                  <a:srgbClr val="000090"/>
                </a:solidFill>
              </a:rPr>
              <a:t>Some possible answers might include:  The tap water contains chlorine and fluorine, which might affect the growth of fish.  Tap water does not contain all the various minerals and ions that might be found in pond water. </a:t>
            </a:r>
          </a:p>
        </p:txBody>
      </p:sp>
      <p:sp>
        <p:nvSpPr>
          <p:cNvPr id="8" name="TextBox 7"/>
          <p:cNvSpPr txBox="1"/>
          <p:nvPr/>
        </p:nvSpPr>
        <p:spPr>
          <a:xfrm>
            <a:off x="228600" y="3284984"/>
            <a:ext cx="8686800" cy="1200150"/>
          </a:xfrm>
          <a:prstGeom prst="rect">
            <a:avLst/>
          </a:prstGeom>
          <a:ln w="57150"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marL="457200" indent="-457200">
              <a:buFontTx/>
              <a:buAutoNum type="arabicPeriod" startAt="4"/>
              <a:defRPr/>
            </a:pPr>
            <a:r>
              <a:rPr lang="en-US" sz="2400" dirty="0"/>
              <a:t>What is the average weight of male fish when grown in tap water?  </a:t>
            </a:r>
          </a:p>
          <a:p>
            <a:pPr marL="457200" indent="-457200">
              <a:defRPr/>
            </a:pPr>
            <a:r>
              <a:rPr lang="en-US" sz="2400" dirty="0"/>
              <a:t>		</a:t>
            </a:r>
            <a:r>
              <a:rPr lang="en-US" sz="2400" b="1" dirty="0">
                <a:solidFill>
                  <a:srgbClr val="FF0000"/>
                </a:solidFill>
              </a:rPr>
              <a:t>Approximately 5.5 grams.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additive="base">
                                        <p:cTn id="1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slide(fromBottom)">
                                      <p:cBhvr>
                                        <p:cTn id="30" dur="500"/>
                                        <p:tgtEl>
                                          <p:spTgt spid="7">
                                            <p:bg/>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slide(fromBottom)">
                                      <p:cBhvr>
                                        <p:cTn id="35" dur="500"/>
                                        <p:tgtEl>
                                          <p:spTgt spid="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slide(fromBottom)">
                                      <p:cBhvr>
                                        <p:cTn id="4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8640"/>
            <a:ext cx="5184576" cy="836712"/>
          </a:xfrm>
          <a:solidFill>
            <a:schemeClr val="accent1">
              <a:lumMod val="75000"/>
            </a:schemeClr>
          </a:solidFill>
          <a:ln>
            <a:solidFill>
              <a:srgbClr val="000090"/>
            </a:solidFill>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square" lIns="91440" tIns="45720" rIns="91440" bIns="45720" numCol="1" anchor="t" anchorCtr="0" compatLnSpc="1">
            <a:prstTxWarp prst="textNoShape">
              <a:avLst/>
            </a:prstTxWarp>
          </a:bodyPr>
          <a:lstStyle/>
          <a:p>
            <a:pPr algn="ctr"/>
            <a:r>
              <a:rPr lang="en-US" sz="4000" dirty="0">
                <a:solidFill>
                  <a:srgbClr val="FFFDCB"/>
                </a:solidFill>
                <a:latin typeface="Arial Rounded MT Bold"/>
                <a:ea typeface="ＭＳ Ｐゴシック" charset="0"/>
                <a:cs typeface="Arial Rounded MT Bold"/>
              </a:rPr>
              <a:t>Making a Data </a:t>
            </a:r>
            <a:r>
              <a:rPr lang="en-US" sz="4000" dirty="0" smtClean="0">
                <a:solidFill>
                  <a:srgbClr val="FFFDCB"/>
                </a:solidFill>
                <a:latin typeface="Arial Rounded MT Bold"/>
                <a:ea typeface="ＭＳ Ｐゴシック" charset="0"/>
                <a:cs typeface="Arial Rounded MT Bold"/>
              </a:rPr>
              <a:t>Table</a:t>
            </a:r>
            <a:endParaRPr lang="en-US" sz="4000" dirty="0">
              <a:solidFill>
                <a:srgbClr val="FFFDCB"/>
              </a:solidFill>
              <a:latin typeface="Arial Rounded MT Bold"/>
              <a:ea typeface="ＭＳ Ｐゴシック" charset="0"/>
              <a:cs typeface="Arial Rounded MT Bold"/>
            </a:endParaRPr>
          </a:p>
        </p:txBody>
      </p:sp>
      <p:sp>
        <p:nvSpPr>
          <p:cNvPr id="28675" name="Text Placeholder 4"/>
          <p:cNvSpPr>
            <a:spLocks noGrp="1"/>
          </p:cNvSpPr>
          <p:nvPr>
            <p:ph type="body" sz="half" idx="2"/>
          </p:nvPr>
        </p:nvSpPr>
        <p:spPr bwMode="auto">
          <a:xfrm>
            <a:off x="0" y="1295400"/>
            <a:ext cx="529208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600" dirty="0">
                <a:latin typeface="Arial" charset="0"/>
                <a:ea typeface="ＭＳ Ｐゴシック" charset="0"/>
                <a:cs typeface="ＭＳ Ｐゴシック" charset="0"/>
              </a:rPr>
              <a:t>As scientists collect data, it must be recorded in an </a:t>
            </a:r>
            <a:r>
              <a:rPr lang="en-US" sz="2600" u="sng" dirty="0">
                <a:solidFill>
                  <a:srgbClr val="FF0000"/>
                </a:solidFill>
                <a:latin typeface="Arial" charset="0"/>
                <a:ea typeface="ＭＳ Ｐゴシック" charset="0"/>
                <a:cs typeface="ＭＳ Ｐゴシック" charset="0"/>
              </a:rPr>
              <a:t>organized</a:t>
            </a:r>
            <a:r>
              <a:rPr lang="en-US" sz="2600" dirty="0">
                <a:latin typeface="Arial" charset="0"/>
                <a:ea typeface="ＭＳ Ｐゴシック" charset="0"/>
                <a:cs typeface="ＭＳ Ｐゴシック" charset="0"/>
              </a:rPr>
              <a:t> fashion.  </a:t>
            </a:r>
            <a:endParaRPr lang="en-US" sz="2600" dirty="0" smtClean="0">
              <a:latin typeface="Arial" charset="0"/>
              <a:ea typeface="ＭＳ Ｐゴシック" charset="0"/>
              <a:cs typeface="ＭＳ Ｐゴシック" charset="0"/>
            </a:endParaRPr>
          </a:p>
          <a:p>
            <a:r>
              <a:rPr lang="en-US" sz="2600" dirty="0" smtClean="0">
                <a:latin typeface="Arial" charset="0"/>
                <a:ea typeface="ＭＳ Ｐゴシック" charset="0"/>
                <a:cs typeface="ＭＳ Ｐゴシック" charset="0"/>
              </a:rPr>
              <a:t>Any </a:t>
            </a:r>
            <a:r>
              <a:rPr lang="en-US" sz="2600" dirty="0">
                <a:latin typeface="Arial" charset="0"/>
                <a:ea typeface="ＭＳ Ｐゴシック" charset="0"/>
                <a:cs typeface="ＭＳ Ｐゴシック" charset="0"/>
              </a:rPr>
              <a:t>time data is collected in an experiment, it is most often presented in a </a:t>
            </a:r>
            <a:r>
              <a:rPr lang="en-US" sz="2600" u="sng" dirty="0">
                <a:solidFill>
                  <a:srgbClr val="FF0000"/>
                </a:solidFill>
                <a:latin typeface="Arial" charset="0"/>
                <a:ea typeface="ＭＳ Ｐゴシック" charset="0"/>
                <a:cs typeface="ＭＳ Ｐゴシック" charset="0"/>
              </a:rPr>
              <a:t>table</a:t>
            </a:r>
            <a:r>
              <a:rPr lang="en-US" sz="2600" dirty="0">
                <a:latin typeface="Arial" charset="0"/>
                <a:ea typeface="ＭＳ Ｐゴシック" charset="0"/>
                <a:cs typeface="ＭＳ Ｐゴシック" charset="0"/>
              </a:rPr>
              <a:t>.  </a:t>
            </a:r>
            <a:endParaRPr lang="en-US" sz="2600" dirty="0" smtClean="0">
              <a:latin typeface="Arial" charset="0"/>
              <a:ea typeface="ＭＳ Ｐゴシック" charset="0"/>
              <a:cs typeface="ＭＳ Ｐゴシック" charset="0"/>
            </a:endParaRPr>
          </a:p>
          <a:p>
            <a:r>
              <a:rPr lang="en-US" sz="2600" dirty="0" smtClean="0">
                <a:latin typeface="Arial" charset="0"/>
                <a:ea typeface="ＭＳ Ｐゴシック" charset="0"/>
                <a:cs typeface="ＭＳ Ｐゴシック" charset="0"/>
              </a:rPr>
              <a:t>The </a:t>
            </a:r>
            <a:r>
              <a:rPr lang="en-US" sz="2600" dirty="0">
                <a:latin typeface="Arial" charset="0"/>
                <a:ea typeface="ＭＳ Ｐゴシック" charset="0"/>
                <a:cs typeface="ＭＳ Ｐゴシック" charset="0"/>
              </a:rPr>
              <a:t>data table must have a </a:t>
            </a:r>
            <a:r>
              <a:rPr lang="en-US" sz="2600" u="sng" dirty="0">
                <a:solidFill>
                  <a:srgbClr val="FF0000"/>
                </a:solidFill>
                <a:latin typeface="Arial" charset="0"/>
                <a:ea typeface="ＭＳ Ｐゴシック" charset="0"/>
                <a:cs typeface="ＭＳ Ｐゴシック" charset="0"/>
              </a:rPr>
              <a:t>title, rows, columns, and heads</a:t>
            </a:r>
            <a:r>
              <a:rPr lang="en-US" sz="2600" dirty="0">
                <a:solidFill>
                  <a:srgbClr val="FF0000"/>
                </a:solidFill>
                <a:latin typeface="Arial" charset="0"/>
                <a:ea typeface="ＭＳ Ｐゴシック" charset="0"/>
                <a:cs typeface="ＭＳ Ｐゴシック" charset="0"/>
              </a:rPr>
              <a:t>.    </a:t>
            </a:r>
            <a:endParaRPr lang="en-US" sz="2600" dirty="0" smtClean="0">
              <a:solidFill>
                <a:srgbClr val="FF0000"/>
              </a:solidFill>
              <a:latin typeface="Arial" charset="0"/>
              <a:ea typeface="ＭＳ Ｐゴシック" charset="0"/>
              <a:cs typeface="ＭＳ Ｐゴシック" charset="0"/>
            </a:endParaRPr>
          </a:p>
          <a:p>
            <a:r>
              <a:rPr lang="en-US" sz="2600" dirty="0" smtClean="0">
                <a:latin typeface="Arial" charset="0"/>
                <a:ea typeface="ＭＳ Ｐゴシック" charset="0"/>
                <a:cs typeface="ＭＳ Ｐゴシック" charset="0"/>
              </a:rPr>
              <a:t>The </a:t>
            </a:r>
            <a:r>
              <a:rPr lang="en-US" sz="2600" dirty="0">
                <a:latin typeface="Arial" charset="0"/>
                <a:ea typeface="ＭＳ Ｐゴシック" charset="0"/>
                <a:cs typeface="ＭＳ Ｐゴシック" charset="0"/>
              </a:rPr>
              <a:t>title should be placed at the top and tells the observer what </a:t>
            </a:r>
            <a:r>
              <a:rPr lang="en-US" sz="2600" u="sng" dirty="0">
                <a:solidFill>
                  <a:srgbClr val="FF0000"/>
                </a:solidFill>
                <a:latin typeface="Arial" charset="0"/>
                <a:ea typeface="ＭＳ Ｐゴシック" charset="0"/>
                <a:cs typeface="ＭＳ Ｐゴシック" charset="0"/>
              </a:rPr>
              <a:t>information</a:t>
            </a:r>
            <a:r>
              <a:rPr lang="en-US" sz="2600" dirty="0">
                <a:latin typeface="Arial" charset="0"/>
                <a:ea typeface="ＭＳ Ｐゴシック" charset="0"/>
                <a:cs typeface="ＭＳ Ｐゴシック" charset="0"/>
              </a:rPr>
              <a:t> is contained in the table.  </a:t>
            </a:r>
            <a:endParaRPr lang="en-US" sz="2600" dirty="0" smtClean="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p:txBody>
      </p:sp>
      <p:pic>
        <p:nvPicPr>
          <p:cNvPr id="28676" name="Picture 7"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3286969" cy="31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52120" y="3789040"/>
            <a:ext cx="3240360" cy="2492990"/>
          </a:xfrm>
          <a:prstGeom prst="rect">
            <a:avLst/>
          </a:prstGeom>
          <a:noFill/>
        </p:spPr>
        <p:txBody>
          <a:bodyPr wrap="square" rtlCol="0">
            <a:spAutoFit/>
          </a:bodyPr>
          <a:lstStyle/>
          <a:p>
            <a:r>
              <a:rPr lang="en-US" sz="2600" dirty="0"/>
              <a:t>At the top of each column should be a “head” that tells you what information is in the column.</a:t>
            </a:r>
          </a:p>
          <a:p>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6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fade">
                                      <p:cBhvr>
                                        <p:cTn id="15" dur="1000"/>
                                        <p:tgtEl>
                                          <p:spTgt spid="28675">
                                            <p:txEl>
                                              <p:pRg st="1" end="1"/>
                                            </p:txEl>
                                          </p:spTgt>
                                        </p:tgtEl>
                                      </p:cBhvr>
                                    </p:animEffect>
                                    <p:anim calcmode="lin" valueType="num">
                                      <p:cBhvr>
                                        <p:cTn id="16"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867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6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Effect transition="in" filter="fade">
                                      <p:cBhvr>
                                        <p:cTn id="23" dur="1000"/>
                                        <p:tgtEl>
                                          <p:spTgt spid="28675">
                                            <p:txEl>
                                              <p:pRg st="2" end="2"/>
                                            </p:txEl>
                                          </p:spTgt>
                                        </p:tgtEl>
                                      </p:cBhvr>
                                    </p:animEffect>
                                    <p:anim calcmode="lin" valueType="num">
                                      <p:cBhvr>
                                        <p:cTn id="24"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867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8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8675">
                                            <p:txEl>
                                              <p:pRg st="3" end="3"/>
                                            </p:txEl>
                                          </p:spTgt>
                                        </p:tgtEl>
                                        <p:attrNameLst>
                                          <p:attrName>style.visibility</p:attrName>
                                        </p:attrNameLst>
                                      </p:cBhvr>
                                      <p:to>
                                        <p:strVal val="visible"/>
                                      </p:to>
                                    </p:set>
                                    <p:animEffect transition="in" filter="fade">
                                      <p:cBhvr>
                                        <p:cTn id="31" dur="1000"/>
                                        <p:tgtEl>
                                          <p:spTgt spid="28675">
                                            <p:txEl>
                                              <p:pRg st="3" end="3"/>
                                            </p:txEl>
                                          </p:spTgt>
                                        </p:tgtEl>
                                      </p:cBhvr>
                                    </p:animEffect>
                                    <p:anim calcmode="lin" valueType="num">
                                      <p:cBhvr>
                                        <p:cTn id="32"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867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6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900" decel="100000" fill="hold"/>
                                        <p:tgtEl>
                                          <p:spTgt spid="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bwMode="auto">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600" b="1">
                <a:solidFill>
                  <a:srgbClr val="660066"/>
                </a:solidFill>
                <a:latin typeface="Arial" charset="0"/>
                <a:ea typeface="ＭＳ Ｐゴシック" charset="0"/>
                <a:cs typeface="ＭＳ Ｐゴシック" charset="0"/>
              </a:rPr>
              <a:t>Example 1:</a:t>
            </a:r>
            <a:r>
              <a:rPr lang="en-US" sz="2600">
                <a:solidFill>
                  <a:srgbClr val="660066"/>
                </a:solidFill>
                <a:latin typeface="Arial" charset="0"/>
                <a:ea typeface="ＭＳ Ｐゴシック" charset="0"/>
                <a:cs typeface="ＭＳ Ｐゴシック" charset="0"/>
              </a:rPr>
              <a:t>  Make a data table for the following information</a:t>
            </a:r>
            <a:br>
              <a:rPr lang="en-US" sz="2600">
                <a:solidFill>
                  <a:srgbClr val="660066"/>
                </a:solidFill>
                <a:latin typeface="Arial" charset="0"/>
                <a:ea typeface="ＭＳ Ｐゴシック" charset="0"/>
                <a:cs typeface="ＭＳ Ｐゴシック" charset="0"/>
              </a:rPr>
            </a:br>
            <a:endParaRPr lang="en-US" sz="2600">
              <a:solidFill>
                <a:srgbClr val="660066"/>
              </a:solidFill>
              <a:latin typeface="Arial" charset="0"/>
              <a:ea typeface="ＭＳ Ｐゴシック" charset="0"/>
              <a:cs typeface="ＭＳ Ｐゴシック" charset="0"/>
            </a:endParaRPr>
          </a:p>
        </p:txBody>
      </p:sp>
      <p:sp>
        <p:nvSpPr>
          <p:cNvPr id="29699" name="TextBox 5"/>
          <p:cNvSpPr txBox="1">
            <a:spLocks noChangeArrowheads="1"/>
          </p:cNvSpPr>
          <p:nvPr/>
        </p:nvSpPr>
        <p:spPr bwMode="auto">
          <a:xfrm>
            <a:off x="0" y="609600"/>
            <a:ext cx="46482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The following data were collected for the growth of a plant.  </a:t>
            </a:r>
          </a:p>
          <a:p>
            <a:pPr eaLnBrk="1" hangingPunct="1"/>
            <a:endParaRPr lang="en-US" sz="2100"/>
          </a:p>
          <a:p>
            <a:pPr eaLnBrk="1" hangingPunct="1"/>
            <a:r>
              <a:rPr lang="en-US" sz="2100"/>
              <a:t>On day 0, there was 0 growth. On day 1, there was 2.0 cm of growth.  On day 2, there was 5.3 cm of growth.  On day 3, there was 6.1 cm of growth.   On day 4, there was 8.4 cm of growth.   On day 5, there was 11 cm of growth.</a:t>
            </a:r>
          </a:p>
          <a:p>
            <a:pPr eaLnBrk="1" hangingPunct="1"/>
            <a:endParaRPr lang="en-US" sz="2100"/>
          </a:p>
        </p:txBody>
      </p:sp>
      <p:pic>
        <p:nvPicPr>
          <p:cNvPr id="29700" name="Picture 8"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90600"/>
            <a:ext cx="419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0" y="4114800"/>
            <a:ext cx="480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solidFill>
                  <a:srgbClr val="FF0000"/>
                </a:solidFill>
              </a:rPr>
              <a:t>In the top row, place the title of your data table. </a:t>
            </a:r>
          </a:p>
        </p:txBody>
      </p:sp>
      <p:sp>
        <p:nvSpPr>
          <p:cNvPr id="11" name="TextBox 10"/>
          <p:cNvSpPr txBox="1">
            <a:spLocks noChangeArrowheads="1"/>
          </p:cNvSpPr>
          <p:nvPr/>
        </p:nvSpPr>
        <p:spPr bwMode="auto">
          <a:xfrm>
            <a:off x="0" y="50292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FF0000"/>
                </a:solidFill>
              </a:rPr>
              <a:t>In the next row, place the two column heads. </a:t>
            </a:r>
          </a:p>
        </p:txBody>
      </p:sp>
      <p:sp>
        <p:nvSpPr>
          <p:cNvPr id="12" name="TextBox 11"/>
          <p:cNvSpPr txBox="1">
            <a:spLocks noChangeArrowheads="1"/>
          </p:cNvSpPr>
          <p:nvPr/>
        </p:nvSpPr>
        <p:spPr bwMode="auto">
          <a:xfrm>
            <a:off x="0" y="59436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FF0000"/>
                </a:solidFill>
              </a:rPr>
              <a:t>In the remaining rows, fill in the data.</a:t>
            </a:r>
          </a:p>
          <a:p>
            <a:pPr eaLnBrk="1" hangingPunct="1"/>
            <a:endParaRPr lang="en-US" sz="2100">
              <a:solidFill>
                <a:srgbClr val="FF0000"/>
              </a:solidFill>
            </a:endParaRPr>
          </a:p>
        </p:txBody>
      </p:sp>
      <p:sp>
        <p:nvSpPr>
          <p:cNvPr id="13" name="TextBox 12"/>
          <p:cNvSpPr txBox="1">
            <a:spLocks noChangeArrowheads="1"/>
          </p:cNvSpPr>
          <p:nvPr/>
        </p:nvSpPr>
        <p:spPr bwMode="auto">
          <a:xfrm>
            <a:off x="5105400" y="1136938"/>
            <a:ext cx="3931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0000FF"/>
                </a:solidFill>
              </a:rPr>
              <a:t>The growth of a </a:t>
            </a:r>
            <a:r>
              <a:rPr lang="en-US" sz="2000" b="1" dirty="0" smtClean="0">
                <a:solidFill>
                  <a:srgbClr val="0000FF"/>
                </a:solidFill>
              </a:rPr>
              <a:t>plant </a:t>
            </a:r>
            <a:r>
              <a:rPr lang="en-US" sz="2000" b="1" dirty="0">
                <a:solidFill>
                  <a:srgbClr val="0000FF"/>
                </a:solidFill>
              </a:rPr>
              <a:t>in centimeters</a:t>
            </a:r>
            <a:r>
              <a:rPr lang="en-US" sz="2000" dirty="0">
                <a:solidFill>
                  <a:srgbClr val="0000FF"/>
                </a:solidFill>
              </a:rPr>
              <a:t> </a:t>
            </a:r>
          </a:p>
        </p:txBody>
      </p:sp>
      <p:sp>
        <p:nvSpPr>
          <p:cNvPr id="14" name="TextBox 13"/>
          <p:cNvSpPr txBox="1">
            <a:spLocks noChangeArrowheads="1"/>
          </p:cNvSpPr>
          <p:nvPr/>
        </p:nvSpPr>
        <p:spPr bwMode="auto">
          <a:xfrm>
            <a:off x="5410200" y="1905000"/>
            <a:ext cx="144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t>Day</a:t>
            </a:r>
          </a:p>
        </p:txBody>
      </p:sp>
      <p:sp>
        <p:nvSpPr>
          <p:cNvPr id="15" name="TextBox 14"/>
          <p:cNvSpPr txBox="1">
            <a:spLocks noChangeArrowheads="1"/>
          </p:cNvSpPr>
          <p:nvPr/>
        </p:nvSpPr>
        <p:spPr bwMode="auto">
          <a:xfrm>
            <a:off x="7239000" y="1905000"/>
            <a:ext cx="1676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b="1"/>
              <a:t>Growth</a:t>
            </a:r>
          </a:p>
        </p:txBody>
      </p:sp>
      <p:sp>
        <p:nvSpPr>
          <p:cNvPr id="16" name="TextBox 15"/>
          <p:cNvSpPr txBox="1">
            <a:spLocks noChangeArrowheads="1"/>
          </p:cNvSpPr>
          <p:nvPr/>
        </p:nvSpPr>
        <p:spPr bwMode="auto">
          <a:xfrm>
            <a:off x="5181600" y="2362200"/>
            <a:ext cx="198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b="1"/>
          </a:p>
          <a:p>
            <a:pPr algn="ctr" eaLnBrk="1" hangingPunct="1"/>
            <a:r>
              <a:rPr lang="en-US" sz="1800" b="1"/>
              <a:t>0</a:t>
            </a:r>
          </a:p>
          <a:p>
            <a:pPr algn="ctr" eaLnBrk="1" hangingPunct="1"/>
            <a:endParaRPr lang="en-US" sz="1800" b="1"/>
          </a:p>
          <a:p>
            <a:pPr algn="ctr" eaLnBrk="1" hangingPunct="1"/>
            <a:r>
              <a:rPr lang="en-US" sz="1800" b="1"/>
              <a:t>1</a:t>
            </a:r>
          </a:p>
          <a:p>
            <a:pPr algn="ctr" eaLnBrk="1" hangingPunct="1"/>
            <a:endParaRPr lang="en-US" sz="1800" b="1"/>
          </a:p>
          <a:p>
            <a:pPr algn="ctr" eaLnBrk="1" hangingPunct="1"/>
            <a:r>
              <a:rPr lang="en-US" sz="1800" b="1"/>
              <a:t>2</a:t>
            </a:r>
          </a:p>
          <a:p>
            <a:pPr algn="ctr" eaLnBrk="1" hangingPunct="1"/>
            <a:endParaRPr lang="en-US" sz="1800" b="1"/>
          </a:p>
          <a:p>
            <a:pPr algn="ctr" eaLnBrk="1" hangingPunct="1"/>
            <a:r>
              <a:rPr lang="en-US" sz="1800" b="1"/>
              <a:t>3</a:t>
            </a:r>
          </a:p>
          <a:p>
            <a:pPr algn="ctr" eaLnBrk="1" hangingPunct="1"/>
            <a:endParaRPr lang="en-US" sz="1800" b="1"/>
          </a:p>
          <a:p>
            <a:pPr algn="ctr" eaLnBrk="1" hangingPunct="1"/>
            <a:r>
              <a:rPr lang="en-US" sz="1800" b="1"/>
              <a:t>4</a:t>
            </a:r>
          </a:p>
          <a:p>
            <a:pPr algn="ctr" eaLnBrk="1" hangingPunct="1"/>
            <a:endParaRPr lang="en-US" sz="1800" b="1"/>
          </a:p>
          <a:p>
            <a:pPr algn="ctr" eaLnBrk="1" hangingPunct="1"/>
            <a:r>
              <a:rPr lang="en-US" sz="1800" b="1"/>
              <a:t>5</a:t>
            </a:r>
          </a:p>
        </p:txBody>
      </p:sp>
      <p:sp>
        <p:nvSpPr>
          <p:cNvPr id="17" name="TextBox 16"/>
          <p:cNvSpPr txBox="1">
            <a:spLocks noChangeArrowheads="1"/>
          </p:cNvSpPr>
          <p:nvPr/>
        </p:nvSpPr>
        <p:spPr bwMode="auto">
          <a:xfrm>
            <a:off x="7239000" y="2362200"/>
            <a:ext cx="1676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b="1"/>
          </a:p>
          <a:p>
            <a:pPr algn="ctr" eaLnBrk="1" hangingPunct="1"/>
            <a:r>
              <a:rPr lang="en-US" sz="1800" b="1"/>
              <a:t>0 cm</a:t>
            </a:r>
          </a:p>
          <a:p>
            <a:pPr algn="ctr" eaLnBrk="1" hangingPunct="1"/>
            <a:endParaRPr lang="en-US" sz="1800" b="1"/>
          </a:p>
          <a:p>
            <a:pPr algn="ctr" eaLnBrk="1" hangingPunct="1"/>
            <a:r>
              <a:rPr lang="en-US" sz="1800" b="1"/>
              <a:t>2.0 cm</a:t>
            </a:r>
          </a:p>
          <a:p>
            <a:pPr algn="ctr" eaLnBrk="1" hangingPunct="1"/>
            <a:endParaRPr lang="en-US" sz="1800" b="1"/>
          </a:p>
          <a:p>
            <a:pPr algn="ctr" eaLnBrk="1" hangingPunct="1"/>
            <a:r>
              <a:rPr lang="en-US" sz="1800" b="1"/>
              <a:t>5.3 cm</a:t>
            </a:r>
          </a:p>
          <a:p>
            <a:pPr algn="ctr" eaLnBrk="1" hangingPunct="1"/>
            <a:endParaRPr lang="en-US" sz="1800" b="1"/>
          </a:p>
          <a:p>
            <a:pPr algn="ctr" eaLnBrk="1" hangingPunct="1"/>
            <a:r>
              <a:rPr lang="en-US" sz="1800" b="1"/>
              <a:t>6.1 cm</a:t>
            </a:r>
          </a:p>
          <a:p>
            <a:pPr algn="ctr" eaLnBrk="1" hangingPunct="1"/>
            <a:endParaRPr lang="en-US" sz="1800" b="1"/>
          </a:p>
          <a:p>
            <a:pPr algn="ctr" eaLnBrk="1" hangingPunct="1"/>
            <a:r>
              <a:rPr lang="en-US" sz="1800" b="1"/>
              <a:t>8.4 cm</a:t>
            </a:r>
          </a:p>
          <a:p>
            <a:pPr algn="ctr" eaLnBrk="1" hangingPunct="1"/>
            <a:endParaRPr lang="en-US" sz="1800" b="1"/>
          </a:p>
          <a:p>
            <a:pPr algn="ctr" eaLnBrk="1" hangingPunct="1"/>
            <a:r>
              <a:rPr lang="en-US" sz="1800" b="1"/>
              <a:t>11 cm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700" b="1">
                <a:solidFill>
                  <a:srgbClr val="008000"/>
                </a:solidFill>
                <a:latin typeface="Arial" charset="0"/>
                <a:ea typeface="ＭＳ Ｐゴシック" charset="0"/>
                <a:cs typeface="ＭＳ Ｐゴシック" charset="0"/>
              </a:rPr>
              <a:t>Example 2:</a:t>
            </a:r>
            <a:r>
              <a:rPr lang="en-US" sz="2700">
                <a:solidFill>
                  <a:srgbClr val="008000"/>
                </a:solidFill>
                <a:latin typeface="Arial" charset="0"/>
                <a:ea typeface="ＭＳ Ｐゴシック" charset="0"/>
                <a:cs typeface="ＭＳ Ｐゴシック" charset="0"/>
              </a:rPr>
              <a:t> Make a data table for the following information</a:t>
            </a:r>
            <a:br>
              <a:rPr lang="en-US" sz="2700">
                <a:solidFill>
                  <a:srgbClr val="008000"/>
                </a:solidFill>
                <a:latin typeface="Arial" charset="0"/>
                <a:ea typeface="ＭＳ Ｐゴシック" charset="0"/>
                <a:cs typeface="ＭＳ Ｐゴシック" charset="0"/>
              </a:rPr>
            </a:br>
            <a:endParaRPr lang="en-US" sz="2700">
              <a:solidFill>
                <a:srgbClr val="008000"/>
              </a:solidFill>
              <a:latin typeface="Arial" charset="0"/>
              <a:ea typeface="ＭＳ Ｐゴシック" charset="0"/>
              <a:cs typeface="ＭＳ Ｐゴシック" charset="0"/>
            </a:endParaRPr>
          </a:p>
        </p:txBody>
      </p:sp>
      <p:sp>
        <p:nvSpPr>
          <p:cNvPr id="30723" name="TextBox 2"/>
          <p:cNvSpPr txBox="1">
            <a:spLocks noChangeArrowheads="1"/>
          </p:cNvSpPr>
          <p:nvPr/>
        </p:nvSpPr>
        <p:spPr bwMode="auto">
          <a:xfrm>
            <a:off x="0" y="6858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number of cricket chirps was recorded on two different nights at various temperatures (Celsius).  On night 1, the following data was obtained:  Temp 16, cricket chirps 33;   Temp 18, cricket chirps 38; Temp 20, cricket chirps 42; Temp 22, cricket chirps 46; Temp 24, cricket chirps 50.  </a:t>
            </a:r>
          </a:p>
          <a:p>
            <a:pPr eaLnBrk="1" hangingPunct="1"/>
            <a:r>
              <a:rPr lang="en-US" sz="1400"/>
              <a:t> </a:t>
            </a:r>
          </a:p>
          <a:p>
            <a:pPr eaLnBrk="1" hangingPunct="1"/>
            <a:r>
              <a:rPr lang="en-US" sz="1400"/>
              <a:t>On night 2, the following data was obtained:  Temp 16, cricket chirps 32;   Temp 18, cricket chirps 36; Temp 20, cricket chirps 41; Temp 22, cricket chirps 43; Temp 24, cricket chirps 51. </a:t>
            </a:r>
          </a:p>
        </p:txBody>
      </p:sp>
      <p:pic>
        <p:nvPicPr>
          <p:cNvPr id="4"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2233613"/>
            <a:ext cx="6207125"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2286000"/>
            <a:ext cx="3124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solidFill>
                  <a:srgbClr val="FF0000"/>
                </a:solidFill>
              </a:rPr>
              <a:t>In the top row, place the title of your data table.</a:t>
            </a:r>
          </a:p>
          <a:p>
            <a:pPr eaLnBrk="1" hangingPunct="1"/>
            <a:endParaRPr lang="en-US" sz="2300">
              <a:solidFill>
                <a:srgbClr val="FF0000"/>
              </a:solidFill>
            </a:endParaRPr>
          </a:p>
        </p:txBody>
      </p:sp>
      <p:sp>
        <p:nvSpPr>
          <p:cNvPr id="6" name="TextBox 5"/>
          <p:cNvSpPr txBox="1">
            <a:spLocks noChangeArrowheads="1"/>
          </p:cNvSpPr>
          <p:nvPr/>
        </p:nvSpPr>
        <p:spPr bwMode="auto">
          <a:xfrm>
            <a:off x="0" y="34290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solidFill>
                  <a:srgbClr val="FF0000"/>
                </a:solidFill>
              </a:rPr>
              <a:t>In the next row, place the two column heads.  Since data were collected on two different nights, you will need 4 columns.</a:t>
            </a:r>
          </a:p>
          <a:p>
            <a:pPr eaLnBrk="1" hangingPunct="1"/>
            <a:endParaRPr lang="en-US" sz="2300">
              <a:solidFill>
                <a:srgbClr val="FF0000"/>
              </a:solidFill>
            </a:endParaRPr>
          </a:p>
        </p:txBody>
      </p:sp>
      <p:sp>
        <p:nvSpPr>
          <p:cNvPr id="7" name="TextBox 6"/>
          <p:cNvSpPr txBox="1">
            <a:spLocks noChangeArrowheads="1"/>
          </p:cNvSpPr>
          <p:nvPr/>
        </p:nvSpPr>
        <p:spPr bwMode="auto">
          <a:xfrm>
            <a:off x="0" y="5715000"/>
            <a:ext cx="297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solidFill>
                  <a:srgbClr val="FF0000"/>
                </a:solidFill>
              </a:rPr>
              <a:t>In the remaining rows, fill in the data.</a:t>
            </a:r>
          </a:p>
          <a:p>
            <a:pPr eaLnBrk="1" hangingPunct="1"/>
            <a:endParaRPr lang="en-US" sz="2200">
              <a:solidFill>
                <a:srgbClr val="FF0000"/>
              </a:solidFill>
            </a:endParaRPr>
          </a:p>
        </p:txBody>
      </p:sp>
      <p:sp>
        <p:nvSpPr>
          <p:cNvPr id="8" name="TextBox 7"/>
          <p:cNvSpPr txBox="1">
            <a:spLocks noChangeArrowheads="1"/>
          </p:cNvSpPr>
          <p:nvPr/>
        </p:nvSpPr>
        <p:spPr bwMode="auto">
          <a:xfrm>
            <a:off x="3124200" y="22860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t>The number of cricket chirps recorded at </a:t>
            </a:r>
          </a:p>
          <a:p>
            <a:pPr algn="ctr" eaLnBrk="1" hangingPunct="1"/>
            <a:r>
              <a:rPr lang="en-US" sz="1600" b="1"/>
              <a:t>different temperatures</a:t>
            </a:r>
            <a:r>
              <a:rPr lang="en-US" sz="1600"/>
              <a:t> </a:t>
            </a:r>
          </a:p>
        </p:txBody>
      </p:sp>
      <p:sp>
        <p:nvSpPr>
          <p:cNvPr id="10" name="TextBox 9"/>
          <p:cNvSpPr txBox="1">
            <a:spLocks noChangeArrowheads="1"/>
          </p:cNvSpPr>
          <p:nvPr/>
        </p:nvSpPr>
        <p:spPr bwMode="auto">
          <a:xfrm>
            <a:off x="3124200" y="2895600"/>
            <a:ext cx="6019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t>Night 1			Night 2</a:t>
            </a:r>
          </a:p>
        </p:txBody>
      </p:sp>
      <p:sp>
        <p:nvSpPr>
          <p:cNvPr id="11" name="TextBox 10"/>
          <p:cNvSpPr txBox="1">
            <a:spLocks noChangeArrowheads="1"/>
          </p:cNvSpPr>
          <p:nvPr/>
        </p:nvSpPr>
        <p:spPr bwMode="auto">
          <a:xfrm>
            <a:off x="3124200" y="3549650"/>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Temp            # Chirps     </a:t>
            </a:r>
          </a:p>
        </p:txBody>
      </p:sp>
      <p:sp>
        <p:nvSpPr>
          <p:cNvPr id="12" name="TextBox 11"/>
          <p:cNvSpPr txBox="1">
            <a:spLocks noChangeArrowheads="1"/>
          </p:cNvSpPr>
          <p:nvPr/>
        </p:nvSpPr>
        <p:spPr bwMode="auto">
          <a:xfrm>
            <a:off x="3581400" y="4038600"/>
            <a:ext cx="914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16</a:t>
            </a:r>
          </a:p>
          <a:p>
            <a:pPr eaLnBrk="1" hangingPunct="1"/>
            <a:endParaRPr lang="en-US" sz="1800" b="1"/>
          </a:p>
          <a:p>
            <a:pPr eaLnBrk="1" hangingPunct="1"/>
            <a:r>
              <a:rPr lang="en-US" sz="1800" b="1"/>
              <a:t>18</a:t>
            </a:r>
          </a:p>
          <a:p>
            <a:pPr eaLnBrk="1" hangingPunct="1"/>
            <a:endParaRPr lang="en-US" sz="1800" b="1"/>
          </a:p>
          <a:p>
            <a:pPr eaLnBrk="1" hangingPunct="1"/>
            <a:r>
              <a:rPr lang="en-US" sz="1800" b="1"/>
              <a:t>20</a:t>
            </a:r>
          </a:p>
          <a:p>
            <a:pPr eaLnBrk="1" hangingPunct="1"/>
            <a:endParaRPr lang="en-US" sz="1800" b="1"/>
          </a:p>
          <a:p>
            <a:pPr eaLnBrk="1" hangingPunct="1"/>
            <a:r>
              <a:rPr lang="en-US" sz="1800" b="1"/>
              <a:t>22</a:t>
            </a:r>
          </a:p>
          <a:p>
            <a:pPr eaLnBrk="1" hangingPunct="1"/>
            <a:endParaRPr lang="en-US" sz="1800" b="1"/>
          </a:p>
          <a:p>
            <a:pPr eaLnBrk="1" hangingPunct="1"/>
            <a:r>
              <a:rPr lang="en-US" sz="1800" b="1"/>
              <a:t>24</a:t>
            </a:r>
          </a:p>
        </p:txBody>
      </p:sp>
      <p:sp>
        <p:nvSpPr>
          <p:cNvPr id="13" name="TextBox 12"/>
          <p:cNvSpPr txBox="1">
            <a:spLocks noChangeArrowheads="1"/>
          </p:cNvSpPr>
          <p:nvPr/>
        </p:nvSpPr>
        <p:spPr bwMode="auto">
          <a:xfrm>
            <a:off x="6477000" y="3995738"/>
            <a:ext cx="1066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16</a:t>
            </a:r>
          </a:p>
          <a:p>
            <a:pPr eaLnBrk="1" hangingPunct="1"/>
            <a:endParaRPr lang="en-US" sz="1800" b="1"/>
          </a:p>
          <a:p>
            <a:pPr eaLnBrk="1" hangingPunct="1"/>
            <a:r>
              <a:rPr lang="en-US" sz="1800" b="1"/>
              <a:t>18</a:t>
            </a:r>
          </a:p>
          <a:p>
            <a:pPr eaLnBrk="1" hangingPunct="1"/>
            <a:endParaRPr lang="en-US" sz="1800" b="1"/>
          </a:p>
          <a:p>
            <a:pPr eaLnBrk="1" hangingPunct="1"/>
            <a:r>
              <a:rPr lang="en-US" sz="1800" b="1"/>
              <a:t>20</a:t>
            </a:r>
          </a:p>
          <a:p>
            <a:pPr eaLnBrk="1" hangingPunct="1"/>
            <a:endParaRPr lang="en-US" sz="1800" b="1"/>
          </a:p>
          <a:p>
            <a:pPr eaLnBrk="1" hangingPunct="1"/>
            <a:r>
              <a:rPr lang="en-US" sz="1800" b="1"/>
              <a:t>22</a:t>
            </a:r>
          </a:p>
          <a:p>
            <a:pPr eaLnBrk="1" hangingPunct="1"/>
            <a:endParaRPr lang="en-US" sz="1800" b="1"/>
          </a:p>
          <a:p>
            <a:pPr eaLnBrk="1" hangingPunct="1"/>
            <a:r>
              <a:rPr lang="en-US" sz="1800" b="1"/>
              <a:t>24</a:t>
            </a:r>
          </a:p>
          <a:p>
            <a:pPr eaLnBrk="1" hangingPunct="1"/>
            <a:endParaRPr lang="en-US" sz="1800"/>
          </a:p>
        </p:txBody>
      </p:sp>
      <p:sp>
        <p:nvSpPr>
          <p:cNvPr id="14" name="TextBox 13"/>
          <p:cNvSpPr txBox="1">
            <a:spLocks noChangeArrowheads="1"/>
          </p:cNvSpPr>
          <p:nvPr/>
        </p:nvSpPr>
        <p:spPr bwMode="auto">
          <a:xfrm>
            <a:off x="6019800" y="3505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Temp            # Chirps     </a:t>
            </a:r>
          </a:p>
        </p:txBody>
      </p:sp>
      <p:sp>
        <p:nvSpPr>
          <p:cNvPr id="15" name="TextBox 14"/>
          <p:cNvSpPr txBox="1">
            <a:spLocks noChangeArrowheads="1"/>
          </p:cNvSpPr>
          <p:nvPr/>
        </p:nvSpPr>
        <p:spPr bwMode="auto">
          <a:xfrm>
            <a:off x="5029200" y="4038600"/>
            <a:ext cx="914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33</a:t>
            </a:r>
          </a:p>
          <a:p>
            <a:pPr eaLnBrk="1" hangingPunct="1"/>
            <a:endParaRPr lang="en-US" sz="1800" b="1"/>
          </a:p>
          <a:p>
            <a:pPr eaLnBrk="1" hangingPunct="1"/>
            <a:r>
              <a:rPr lang="en-US" sz="1800" b="1"/>
              <a:t>38</a:t>
            </a:r>
          </a:p>
          <a:p>
            <a:pPr eaLnBrk="1" hangingPunct="1"/>
            <a:endParaRPr lang="en-US" sz="1800" b="1"/>
          </a:p>
          <a:p>
            <a:pPr eaLnBrk="1" hangingPunct="1"/>
            <a:r>
              <a:rPr lang="en-US" sz="1800" b="1"/>
              <a:t>42</a:t>
            </a:r>
          </a:p>
          <a:p>
            <a:pPr eaLnBrk="1" hangingPunct="1"/>
            <a:endParaRPr lang="en-US" sz="1800" b="1"/>
          </a:p>
          <a:p>
            <a:pPr eaLnBrk="1" hangingPunct="1"/>
            <a:r>
              <a:rPr lang="en-US" sz="1800" b="1"/>
              <a:t>46</a:t>
            </a:r>
          </a:p>
          <a:p>
            <a:pPr eaLnBrk="1" hangingPunct="1"/>
            <a:endParaRPr lang="en-US" sz="1800" b="1"/>
          </a:p>
          <a:p>
            <a:pPr eaLnBrk="1" hangingPunct="1"/>
            <a:r>
              <a:rPr lang="en-US" sz="1800" b="1"/>
              <a:t>50</a:t>
            </a:r>
          </a:p>
        </p:txBody>
      </p:sp>
      <p:sp>
        <p:nvSpPr>
          <p:cNvPr id="16" name="TextBox 15"/>
          <p:cNvSpPr txBox="1">
            <a:spLocks noChangeArrowheads="1"/>
          </p:cNvSpPr>
          <p:nvPr/>
        </p:nvSpPr>
        <p:spPr bwMode="auto">
          <a:xfrm>
            <a:off x="8153400" y="4038600"/>
            <a:ext cx="1371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32</a:t>
            </a:r>
          </a:p>
          <a:p>
            <a:pPr eaLnBrk="1" hangingPunct="1"/>
            <a:endParaRPr lang="en-US" sz="1800" b="1"/>
          </a:p>
          <a:p>
            <a:pPr eaLnBrk="1" hangingPunct="1"/>
            <a:r>
              <a:rPr lang="en-US" sz="1800" b="1"/>
              <a:t>36</a:t>
            </a:r>
          </a:p>
          <a:p>
            <a:pPr eaLnBrk="1" hangingPunct="1"/>
            <a:endParaRPr lang="en-US" sz="1800" b="1"/>
          </a:p>
          <a:p>
            <a:pPr eaLnBrk="1" hangingPunct="1"/>
            <a:r>
              <a:rPr lang="en-US" sz="1800" b="1"/>
              <a:t>41</a:t>
            </a:r>
          </a:p>
          <a:p>
            <a:pPr eaLnBrk="1" hangingPunct="1"/>
            <a:endParaRPr lang="en-US" sz="1800" b="1"/>
          </a:p>
          <a:p>
            <a:pPr eaLnBrk="1" hangingPunct="1"/>
            <a:r>
              <a:rPr lang="en-US" sz="1800" b="1"/>
              <a:t>43</a:t>
            </a:r>
          </a:p>
          <a:p>
            <a:pPr eaLnBrk="1" hangingPunct="1"/>
            <a:endParaRPr lang="en-US" sz="1800" b="1"/>
          </a:p>
          <a:p>
            <a:pPr eaLnBrk="1" hangingPunct="1"/>
            <a:r>
              <a:rPr lang="en-US" sz="1800" b="1"/>
              <a:t>51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accel="50000" decel="5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iterate type="lt">
                                    <p:tmAbs val="0"/>
                                  </p:iterate>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3"/>
          </a:xfrm>
          <a:ln w="76200">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lIns="91440" tIns="45720" rIns="91440" bIns="45720" numCol="1" anchor="t" anchorCtr="0" compatLnSpc="1">
            <a:prstTxWarp prst="textNoShape">
              <a:avLst/>
            </a:prstTxWarp>
          </a:bodyPr>
          <a:lstStyle/>
          <a:p>
            <a:r>
              <a:rPr lang="en-US">
                <a:solidFill>
                  <a:srgbClr val="FF0000"/>
                </a:solidFill>
                <a:latin typeface="Arial" charset="0"/>
                <a:ea typeface="ＭＳ Ｐゴシック" charset="0"/>
                <a:cs typeface="ＭＳ Ｐゴシック" charset="0"/>
              </a:rPr>
              <a:t>Making a Line Graph</a:t>
            </a:r>
          </a:p>
        </p:txBody>
      </p:sp>
      <p:sp>
        <p:nvSpPr>
          <p:cNvPr id="3" name="TextBox 2"/>
          <p:cNvSpPr txBox="1">
            <a:spLocks noChangeArrowheads="1"/>
          </p:cNvSpPr>
          <p:nvPr/>
        </p:nvSpPr>
        <p:spPr bwMode="auto">
          <a:xfrm>
            <a:off x="0" y="1143000"/>
            <a:ext cx="55626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Line graphs show data plotted as points that are connected by a line.  Line graphs are often used to show change over time and can be used to compare two or more sets of data.</a:t>
            </a:r>
          </a:p>
          <a:p>
            <a:pPr eaLnBrk="1" hangingPunct="1"/>
            <a:endParaRPr lang="en-US" sz="2100">
              <a:solidFill>
                <a:srgbClr val="0000FF"/>
              </a:solidFill>
            </a:endParaRPr>
          </a:p>
        </p:txBody>
      </p:sp>
      <p:pic>
        <p:nvPicPr>
          <p:cNvPr id="31748" name="Picture 3"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5296" y="1219200"/>
            <a:ext cx="3251200"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724016"/>
            <a:ext cx="5562600" cy="1785104"/>
          </a:xfrm>
          <a:prstGeom prst="rect">
            <a:avLst/>
          </a:prstGeom>
          <a:ln>
            <a:solidFill>
              <a:srgbClr val="000090"/>
            </a:solidFill>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224B50"/>
                </a:solidFill>
              </a:rPr>
              <a:t>Before a line graph can be constructed, you must identify the two variables that will serve as x and y coordinates on the graph.</a:t>
            </a:r>
          </a:p>
          <a:p>
            <a:pPr eaLnBrk="1" hangingPunct="1"/>
            <a:r>
              <a:rPr lang="en-US" sz="2200" dirty="0">
                <a:solidFill>
                  <a:srgbClr val="224B50"/>
                </a:solidFill>
              </a:rPr>
              <a:t>These are called the </a:t>
            </a:r>
            <a:r>
              <a:rPr lang="en-US" sz="2200" u="sng" dirty="0">
                <a:solidFill>
                  <a:srgbClr val="FF0000"/>
                </a:solidFill>
              </a:rPr>
              <a:t>“independent variable” </a:t>
            </a:r>
            <a:r>
              <a:rPr lang="en-US" sz="2200" dirty="0">
                <a:solidFill>
                  <a:srgbClr val="224B50"/>
                </a:solidFill>
              </a:rPr>
              <a:t>and the </a:t>
            </a:r>
            <a:r>
              <a:rPr lang="en-US" sz="2200" u="sng" dirty="0">
                <a:solidFill>
                  <a:srgbClr val="FF0000"/>
                </a:solidFill>
              </a:rPr>
              <a:t>“dependent variable”</a:t>
            </a:r>
            <a:r>
              <a:rPr lang="en-US" sz="2200" dirty="0">
                <a:solidFill>
                  <a:srgbClr val="224B50"/>
                </a:solidFill>
              </a:rPr>
              <a:t>.  </a:t>
            </a:r>
          </a:p>
        </p:txBody>
      </p:sp>
      <p:sp>
        <p:nvSpPr>
          <p:cNvPr id="6" name="TextBox 5"/>
          <p:cNvSpPr txBox="1">
            <a:spLocks noChangeArrowheads="1"/>
          </p:cNvSpPr>
          <p:nvPr/>
        </p:nvSpPr>
        <p:spPr bwMode="auto">
          <a:xfrm>
            <a:off x="0" y="4724400"/>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independent variable is the one being </a:t>
            </a:r>
            <a:r>
              <a:rPr lang="en-US" sz="1800" u="sng">
                <a:solidFill>
                  <a:srgbClr val="FF0000"/>
                </a:solidFill>
              </a:rPr>
              <a:t>manipulated or changed </a:t>
            </a:r>
            <a:r>
              <a:rPr lang="en-US" sz="1800"/>
              <a:t>during the experiment.  It is always placed on the </a:t>
            </a:r>
            <a:r>
              <a:rPr lang="en-US" sz="1800" u="sng">
                <a:solidFill>
                  <a:srgbClr val="FF0000"/>
                </a:solidFill>
              </a:rPr>
              <a:t>x-axis or horizontal axis. </a:t>
            </a:r>
          </a:p>
        </p:txBody>
      </p:sp>
      <p:sp>
        <p:nvSpPr>
          <p:cNvPr id="7" name="TextBox 6"/>
          <p:cNvSpPr txBox="1">
            <a:spLocks noChangeArrowheads="1"/>
          </p:cNvSpPr>
          <p:nvPr/>
        </p:nvSpPr>
        <p:spPr bwMode="auto">
          <a:xfrm>
            <a:off x="0" y="5638800"/>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dependent variable is the observed result of the independent variable being changed.  The dependent variable is always placed on the</a:t>
            </a:r>
            <a:r>
              <a:rPr lang="en-US" sz="1800" u="sng">
                <a:solidFill>
                  <a:srgbClr val="FF0000"/>
                </a:solidFill>
              </a:rPr>
              <a:t> y-axis or vertical axis.</a:t>
            </a:r>
            <a:r>
              <a:rPr lang="en-US" sz="1800"/>
              <a:t> </a:t>
            </a:r>
          </a:p>
        </p:txBody>
      </p:sp>
      <p:sp>
        <p:nvSpPr>
          <p:cNvPr id="8" name="TextBox 7"/>
          <p:cNvSpPr txBox="1">
            <a:spLocks noChangeArrowheads="1"/>
          </p:cNvSpPr>
          <p:nvPr/>
        </p:nvSpPr>
        <p:spPr bwMode="auto">
          <a:xfrm>
            <a:off x="5638800" y="3810000"/>
            <a:ext cx="3505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An easy way to remember this is to ask yourself the questions:</a:t>
            </a:r>
          </a:p>
          <a:p>
            <a:pPr eaLnBrk="1" hangingPunct="1"/>
            <a:endParaRPr lang="en-US" sz="1800"/>
          </a:p>
          <a:p>
            <a:pPr eaLnBrk="1" hangingPunct="1"/>
            <a:r>
              <a:rPr lang="en-US" sz="1800"/>
              <a:t> “What did I know before I did the experiment?” (independent variable) </a:t>
            </a:r>
          </a:p>
          <a:p>
            <a:pPr eaLnBrk="1" hangingPunct="1"/>
            <a:endParaRPr lang="en-US" sz="1800"/>
          </a:p>
          <a:p>
            <a:pPr eaLnBrk="1" hangingPunct="1"/>
            <a:r>
              <a:rPr lang="en-US" sz="1800"/>
              <a:t> “What did I learn by doing the experiment?” (dependent variable)</a:t>
            </a:r>
          </a:p>
          <a:p>
            <a:pPr eaLnBrk="1" hangingPunct="1"/>
            <a:endParaRPr lang="en-US"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tgtEl>
                                          <p:spTgt spid="5">
                                            <p:bg/>
                                          </p:spTgt>
                                        </p:tgtEl>
                                      </p:cBhvr>
                                    </p:animEffect>
                                    <p:anim calcmode="lin" valueType="num">
                                      <p:cBhvr>
                                        <p:cTn id="12" dur="1000" fill="hold"/>
                                        <p:tgtEl>
                                          <p:spTgt spid="5">
                                            <p:bg/>
                                          </p:spTgt>
                                        </p:tgtEl>
                                        <p:attrNameLst>
                                          <p:attrName>ppt_x</p:attrName>
                                        </p:attrNameLst>
                                      </p:cBhvr>
                                      <p:tavLst>
                                        <p:tav tm="0">
                                          <p:val>
                                            <p:strVal val="#ppt_x"/>
                                          </p:val>
                                        </p:tav>
                                        <p:tav tm="100000">
                                          <p:val>
                                            <p:strVal val="#ppt_x"/>
                                          </p:val>
                                        </p:tav>
                                      </p:tavLst>
                                    </p:anim>
                                    <p:anim calcmode="lin" valueType="num">
                                      <p:cBhvr>
                                        <p:cTn id="13" dur="900" decel="100000" fill="hold"/>
                                        <p:tgtEl>
                                          <p:spTgt spid="5">
                                            <p:bg/>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bg/>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from="(-#ppt_w/2)" to="(#ppt_x)" calcmode="lin" valueType="num">
                                      <p:cBhvr>
                                        <p:cTn id="43" dur="600" fill="hold">
                                          <p:stCondLst>
                                            <p:cond delay="0"/>
                                          </p:stCondLst>
                                        </p:cTn>
                                        <p:tgtEl>
                                          <p:spTgt spid="7"/>
                                        </p:tgtEl>
                                        <p:attrNameLst>
                                          <p:attrName>ppt_x</p:attrName>
                                        </p:attrNameLst>
                                      </p:cBhvr>
                                    </p:anim>
                                    <p:anim from="0" to="-1.0" calcmode="lin" valueType="num">
                                      <p:cBhvr>
                                        <p:cTn id="44" dur="200" decel="50000" autoRev="1" fill="hold">
                                          <p:stCondLst>
                                            <p:cond delay="600"/>
                                          </p:stCondLst>
                                        </p:cTn>
                                        <p:tgtEl>
                                          <p:spTgt spid="7"/>
                                        </p:tgtEl>
                                        <p:attrNameLst>
                                          <p:attrName>xshear</p:attrName>
                                        </p:attrNameLst>
                                      </p:cBhvr>
                                    </p:anim>
                                    <p:animScale>
                                      <p:cBhvr>
                                        <p:cTn id="45" dur="200" decel="100000" autoRev="1" fill="hold">
                                          <p:stCondLst>
                                            <p:cond delay="600"/>
                                          </p:stCondLst>
                                        </p:cTn>
                                        <p:tgtEl>
                                          <p:spTgt spid="7"/>
                                        </p:tgtEl>
                                      </p:cBhvr>
                                      <p:from x="100000" y="100000"/>
                                      <p:to x="80000" y="100000"/>
                                    </p:animScale>
                                    <p:anim by="(#ppt_h/3+#ppt_w*0.1)" calcmode="lin" valueType="num">
                                      <p:cBhvr additive="sum">
                                        <p:cTn id="46" dur="200" decel="100000" autoRev="1" fill="hold">
                                          <p:stCondLst>
                                            <p:cond delay="600"/>
                                          </p:stCondLst>
                                        </p:cTn>
                                        <p:tgtEl>
                                          <p:spTgt spid="7"/>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1000"/>
                                        <p:tgtEl>
                                          <p:spTgt spid="8">
                                            <p:txEl>
                                              <p:pRg st="0" end="0"/>
                                            </p:txEl>
                                          </p:spTgt>
                                        </p:tgtEl>
                                      </p:cBhvr>
                                    </p:animEffect>
                                    <p:anim calcmode="lin" valueType="num">
                                      <p:cBhvr>
                                        <p:cTn id="5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animEffect transition="in" filter="fade">
                                      <p:cBhvr>
                                        <p:cTn id="59" dur="1000"/>
                                        <p:tgtEl>
                                          <p:spTgt spid="8">
                                            <p:txEl>
                                              <p:pRg st="2" end="2"/>
                                            </p:txEl>
                                          </p:spTgt>
                                        </p:tgtEl>
                                      </p:cBhvr>
                                    </p:animEffect>
                                    <p:anim calcmode="lin" valueType="num">
                                      <p:cBhvr>
                                        <p:cTn id="6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1000"/>
                                        <p:tgtEl>
                                          <p:spTgt spid="8">
                                            <p:txEl>
                                              <p:pRg st="4" end="4"/>
                                            </p:txEl>
                                          </p:spTgt>
                                        </p:tgtEl>
                                      </p:cBhvr>
                                    </p:animEffect>
                                    <p:anim calcmode="lin" valueType="num">
                                      <p:cBhvr>
                                        <p:cTn id="6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bldP spid="6" grpId="0"/>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493361"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Introduction</a:t>
            </a:r>
          </a:p>
        </p:txBody>
      </p:sp>
      <p:pic>
        <p:nvPicPr>
          <p:cNvPr id="14339" name="Picture 2" descr="MC900442020.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7063" y="0"/>
            <a:ext cx="34369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1981200"/>
            <a:ext cx="8458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400">
                <a:solidFill>
                  <a:srgbClr val="000090"/>
                </a:solidFill>
              </a:rPr>
              <a:t>Whenever data is collected, it is often presented in a meaningful way so that others can view and make sense of it.</a:t>
            </a:r>
          </a:p>
          <a:p>
            <a:pPr eaLnBrk="1" hangingPunct="1"/>
            <a:r>
              <a:rPr lang="en-US" sz="3400">
                <a:solidFill>
                  <a:srgbClr val="000090"/>
                </a:solidFill>
              </a:rPr>
              <a:t>Often the data will be presented in a _________ or a _____.  </a:t>
            </a:r>
          </a:p>
          <a:p>
            <a:pPr eaLnBrk="1" hangingPunct="1"/>
            <a:r>
              <a:rPr lang="en-US" sz="3400">
                <a:solidFill>
                  <a:srgbClr val="000090"/>
                </a:solidFill>
              </a:rPr>
              <a:t>Data tables are a way of _________ the information.  </a:t>
            </a:r>
          </a:p>
          <a:p>
            <a:pPr eaLnBrk="1" hangingPunct="1"/>
            <a:r>
              <a:rPr lang="en-US" sz="3400">
                <a:solidFill>
                  <a:srgbClr val="000090"/>
                </a:solidFill>
              </a:rPr>
              <a:t>Graphs are _______________ that represent ______________.</a:t>
            </a:r>
          </a:p>
          <a:p>
            <a:pPr eaLnBrk="1" hangingPunct="1"/>
            <a:endParaRPr lang="en-US" sz="3400">
              <a:solidFill>
                <a:srgbClr val="000090"/>
              </a:solidFill>
            </a:endParaRPr>
          </a:p>
        </p:txBody>
      </p:sp>
      <p:sp>
        <p:nvSpPr>
          <p:cNvPr id="6" name="TextBox 5"/>
          <p:cNvSpPr txBox="1">
            <a:spLocks noChangeArrowheads="1"/>
          </p:cNvSpPr>
          <p:nvPr/>
        </p:nvSpPr>
        <p:spPr bwMode="auto">
          <a:xfrm>
            <a:off x="457200" y="4038600"/>
            <a:ext cx="320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a:solidFill>
                  <a:srgbClr val="FF0000"/>
                </a:solidFill>
              </a:rPr>
              <a:t>data table</a:t>
            </a:r>
          </a:p>
        </p:txBody>
      </p:sp>
      <p:sp>
        <p:nvSpPr>
          <p:cNvPr id="7" name="TextBox 6"/>
          <p:cNvSpPr txBox="1">
            <a:spLocks noChangeArrowheads="1"/>
          </p:cNvSpPr>
          <p:nvPr/>
        </p:nvSpPr>
        <p:spPr bwMode="auto">
          <a:xfrm>
            <a:off x="3505200" y="4038600"/>
            <a:ext cx="320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a:solidFill>
                  <a:srgbClr val="FF0000"/>
                </a:solidFill>
              </a:rPr>
              <a:t>graph</a:t>
            </a:r>
          </a:p>
        </p:txBody>
      </p:sp>
      <p:sp>
        <p:nvSpPr>
          <p:cNvPr id="8" name="TextBox 7"/>
          <p:cNvSpPr txBox="1">
            <a:spLocks noChangeArrowheads="1"/>
          </p:cNvSpPr>
          <p:nvPr/>
        </p:nvSpPr>
        <p:spPr bwMode="auto">
          <a:xfrm>
            <a:off x="5105400" y="4572000"/>
            <a:ext cx="320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a:solidFill>
                  <a:srgbClr val="FF0000"/>
                </a:solidFill>
              </a:rPr>
              <a:t>organizing</a:t>
            </a:r>
          </a:p>
        </p:txBody>
      </p:sp>
      <p:sp>
        <p:nvSpPr>
          <p:cNvPr id="9" name="TextBox 8"/>
          <p:cNvSpPr txBox="1">
            <a:spLocks noChangeArrowheads="1"/>
          </p:cNvSpPr>
          <p:nvPr/>
        </p:nvSpPr>
        <p:spPr bwMode="auto">
          <a:xfrm>
            <a:off x="2667000" y="5637237"/>
            <a:ext cx="487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FF0000"/>
                </a:solidFill>
              </a:rPr>
              <a:t>pictorial diagrams</a:t>
            </a:r>
          </a:p>
        </p:txBody>
      </p:sp>
      <p:sp>
        <p:nvSpPr>
          <p:cNvPr id="10" name="TextBox 9"/>
          <p:cNvSpPr txBox="1">
            <a:spLocks noChangeArrowheads="1"/>
          </p:cNvSpPr>
          <p:nvPr/>
        </p:nvSpPr>
        <p:spPr bwMode="auto">
          <a:xfrm>
            <a:off x="2362200" y="6141293"/>
            <a:ext cx="4876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FF0000"/>
                </a:solidFill>
              </a:rPr>
              <a:t>numerical data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700">
                <a:latin typeface="Arial" charset="0"/>
                <a:ea typeface="ＭＳ Ｐゴシック" charset="0"/>
                <a:cs typeface="ＭＳ Ｐゴシック" charset="0"/>
              </a:rPr>
              <a:t>Using the grid below, make a line graph using the information in example 1 from above.</a:t>
            </a:r>
          </a:p>
        </p:txBody>
      </p:sp>
      <p:pic>
        <p:nvPicPr>
          <p:cNvPr id="32771" name="Picture 2"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1752600"/>
            <a:ext cx="515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990600"/>
            <a:ext cx="3581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t>First determine which variable to place on the horizontal (x) axis and which variable to place on the vertical (y) axis. </a:t>
            </a:r>
          </a:p>
        </p:txBody>
      </p:sp>
      <p:sp>
        <p:nvSpPr>
          <p:cNvPr id="5" name="TextBox 4"/>
          <p:cNvSpPr txBox="1">
            <a:spLocks noChangeArrowheads="1"/>
          </p:cNvSpPr>
          <p:nvPr/>
        </p:nvSpPr>
        <p:spPr bwMode="auto">
          <a:xfrm>
            <a:off x="0" y="3048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Label each axis </a:t>
            </a:r>
          </a:p>
          <a:p>
            <a:pPr eaLnBrk="1" hangingPunct="1"/>
            <a:r>
              <a:rPr lang="en-US" sz="2000"/>
              <a:t>appropriately. </a:t>
            </a:r>
          </a:p>
        </p:txBody>
      </p:sp>
      <p:sp>
        <p:nvSpPr>
          <p:cNvPr id="6" name="TextBox 5"/>
          <p:cNvSpPr txBox="1">
            <a:spLocks noChangeArrowheads="1"/>
          </p:cNvSpPr>
          <p:nvPr/>
        </p:nvSpPr>
        <p:spPr bwMode="auto">
          <a:xfrm>
            <a:off x="0" y="41910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Scale each axis </a:t>
            </a:r>
          </a:p>
          <a:p>
            <a:pPr eaLnBrk="1" hangingPunct="1"/>
            <a:r>
              <a:rPr lang="en-US" sz="2000"/>
              <a:t>appropriately.</a:t>
            </a:r>
          </a:p>
        </p:txBody>
      </p:sp>
      <p:sp>
        <p:nvSpPr>
          <p:cNvPr id="7" name="TextBox 6"/>
          <p:cNvSpPr txBox="1">
            <a:spLocks noChangeArrowheads="1"/>
          </p:cNvSpPr>
          <p:nvPr/>
        </p:nvSpPr>
        <p:spPr bwMode="auto">
          <a:xfrm>
            <a:off x="0" y="53340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Title your graph.</a:t>
            </a:r>
          </a:p>
          <a:p>
            <a:pPr eaLnBrk="1" hangingPunct="1"/>
            <a:endParaRPr lang="en-US" sz="2000"/>
          </a:p>
        </p:txBody>
      </p:sp>
      <p:sp>
        <p:nvSpPr>
          <p:cNvPr id="8" name="TextBox 7"/>
          <p:cNvSpPr txBox="1">
            <a:spLocks noChangeArrowheads="1"/>
          </p:cNvSpPr>
          <p:nvPr/>
        </p:nvSpPr>
        <p:spPr bwMode="auto">
          <a:xfrm>
            <a:off x="0" y="58674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Plot the points on the </a:t>
            </a:r>
          </a:p>
          <a:p>
            <a:pPr eaLnBrk="1" hangingPunct="1"/>
            <a:r>
              <a:rPr lang="en-US" sz="2000"/>
              <a:t>graph.</a:t>
            </a:r>
          </a:p>
        </p:txBody>
      </p:sp>
      <p:sp>
        <p:nvSpPr>
          <p:cNvPr id="9" name="TextBox 8"/>
          <p:cNvSpPr txBox="1">
            <a:spLocks noChangeArrowheads="1"/>
          </p:cNvSpPr>
          <p:nvPr/>
        </p:nvSpPr>
        <p:spPr bwMode="auto">
          <a:xfrm>
            <a:off x="5181600" y="6096000"/>
            <a:ext cx="2895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a:solidFill>
                  <a:srgbClr val="FF0000"/>
                </a:solidFill>
              </a:rPr>
              <a:t>Time (days)</a:t>
            </a:r>
          </a:p>
        </p:txBody>
      </p:sp>
      <p:sp>
        <p:nvSpPr>
          <p:cNvPr id="10" name="TextBox 9"/>
          <p:cNvSpPr txBox="1">
            <a:spLocks noChangeArrowheads="1"/>
          </p:cNvSpPr>
          <p:nvPr/>
        </p:nvSpPr>
        <p:spPr bwMode="auto">
          <a:xfrm rot="-5400000">
            <a:off x="1846263" y="3106737"/>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a:solidFill>
                  <a:srgbClr val="FF0000"/>
                </a:solidFill>
              </a:rPr>
              <a:t>Growth (cm)</a:t>
            </a:r>
          </a:p>
        </p:txBody>
      </p:sp>
      <p:sp>
        <p:nvSpPr>
          <p:cNvPr id="11" name="TextBox 10"/>
          <p:cNvSpPr txBox="1">
            <a:spLocks noChangeArrowheads="1"/>
          </p:cNvSpPr>
          <p:nvPr/>
        </p:nvSpPr>
        <p:spPr bwMode="auto">
          <a:xfrm>
            <a:off x="4267200" y="1143000"/>
            <a:ext cx="4876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rPr>
              <a:t>The Growth of Plants in Centimeters</a:t>
            </a:r>
          </a:p>
        </p:txBody>
      </p:sp>
      <p:sp>
        <p:nvSpPr>
          <p:cNvPr id="12" name="TextBox 11"/>
          <p:cNvSpPr txBox="1">
            <a:spLocks noChangeArrowheads="1"/>
          </p:cNvSpPr>
          <p:nvPr/>
        </p:nvSpPr>
        <p:spPr bwMode="auto">
          <a:xfrm>
            <a:off x="4038600" y="57912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0         1	          2	         3	       4	       5	     6</a:t>
            </a:r>
          </a:p>
        </p:txBody>
      </p:sp>
      <p:sp>
        <p:nvSpPr>
          <p:cNvPr id="15" name="TextBox 14"/>
          <p:cNvSpPr txBox="1">
            <a:spLocks noChangeArrowheads="1"/>
          </p:cNvSpPr>
          <p:nvPr/>
        </p:nvSpPr>
        <p:spPr bwMode="auto">
          <a:xfrm rot="-5400000">
            <a:off x="1404144" y="2634456"/>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2       4        6       8       10      12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from="(-#ppt_w/2)" to="(#ppt_x)" calcmode="lin" valueType="num">
                                      <p:cBhvr>
                                        <p:cTn id="33" dur="600" fill="hold">
                                          <p:stCondLst>
                                            <p:cond delay="0"/>
                                          </p:stCondLst>
                                        </p:cTn>
                                        <p:tgtEl>
                                          <p:spTgt spid="6"/>
                                        </p:tgtEl>
                                        <p:attrNameLst>
                                          <p:attrName>ppt_x</p:attrName>
                                        </p:attrNameLst>
                                      </p:cBhvr>
                                    </p:anim>
                                    <p:anim from="0" to="-1.0" calcmode="lin" valueType="num">
                                      <p:cBhvr>
                                        <p:cTn id="34" dur="200" decel="50000" autoRev="1" fill="hold">
                                          <p:stCondLst>
                                            <p:cond delay="600"/>
                                          </p:stCondLst>
                                        </p:cTn>
                                        <p:tgtEl>
                                          <p:spTgt spid="6"/>
                                        </p:tgtEl>
                                        <p:attrNameLst>
                                          <p:attrName>xshear</p:attrName>
                                        </p:attrNameLst>
                                      </p:cBhvr>
                                    </p:anim>
                                    <p:animScale>
                                      <p:cBhvr>
                                        <p:cTn id="35" dur="200" decel="100000" autoRev="1" fill="hold">
                                          <p:stCondLst>
                                            <p:cond delay="600"/>
                                          </p:stCondLst>
                                        </p:cTn>
                                        <p:tgtEl>
                                          <p:spTgt spid="6"/>
                                        </p:tgtEl>
                                      </p:cBhvr>
                                      <p:from x="100000" y="100000"/>
                                      <p:to x="80000" y="100000"/>
                                    </p:animScale>
                                    <p:anim by="(#ppt_h/3+#ppt_w*0.1)" calcmode="lin" valueType="num">
                                      <p:cBhvr additive="sum">
                                        <p:cTn id="36" dur="200" decel="100000" autoRev="1" fill="hold">
                                          <p:stCondLst>
                                            <p:cond delay="600"/>
                                          </p:stCondLst>
                                        </p:cTn>
                                        <p:tgtEl>
                                          <p:spTgt spid="6"/>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anim calcmode="discrete" valueType="clr">
                                      <p:cBhvr override="childStyle">
                                        <p:cTn id="4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5"/>
                                        </p:tgtEl>
                                        <p:attrNameLst>
                                          <p:attrName>fillcolor</p:attrName>
                                        </p:attrNameLst>
                                      </p:cBhvr>
                                      <p:tavLst>
                                        <p:tav tm="0">
                                          <p:val>
                                            <p:clrVal>
                                              <a:schemeClr val="accent2"/>
                                            </p:clrVal>
                                          </p:val>
                                        </p:tav>
                                        <p:tav tm="50000">
                                          <p:val>
                                            <p:clrVal>
                                              <a:schemeClr val="hlink"/>
                                            </p:clrVal>
                                          </p:val>
                                        </p:tav>
                                      </p:tavLst>
                                    </p:anim>
                                    <p:set>
                                      <p:cBhvr>
                                        <p:cTn id="51" dur="80"/>
                                        <p:tgtEl>
                                          <p:spTgt spid="1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accel="50000" decel="5000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1"/>
                                        </p:tgtEl>
                                        <p:attrNameLst>
                                          <p:attrName>style.visibility</p:attrName>
                                        </p:attrNameLst>
                                      </p:cBhvr>
                                      <p:to>
                                        <p:strVal val="visible"/>
                                      </p:to>
                                    </p:set>
                                    <p:anim calcmode="discrete" valueType="clr">
                                      <p:cBhvr override="childStyle">
                                        <p:cTn id="6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1"/>
                                        </p:tgtEl>
                                        <p:attrNameLst>
                                          <p:attrName>fillcolor</p:attrName>
                                        </p:attrNameLst>
                                      </p:cBhvr>
                                      <p:tavLst>
                                        <p:tav tm="0">
                                          <p:val>
                                            <p:clrVal>
                                              <a:schemeClr val="accent2"/>
                                            </p:clrVal>
                                          </p:val>
                                        </p:tav>
                                        <p:tav tm="50000">
                                          <p:val>
                                            <p:clrVal>
                                              <a:schemeClr val="hlink"/>
                                            </p:clrVal>
                                          </p:val>
                                        </p:tav>
                                      </p:tavLst>
                                    </p:anim>
                                    <p:set>
                                      <p:cBhvr>
                                        <p:cTn id="64" dur="80"/>
                                        <p:tgtEl>
                                          <p:spTgt spid="11"/>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from="(-#ppt_w/2)" to="(#ppt_x)" calcmode="lin" valueType="num">
                                      <p:cBhvr>
                                        <p:cTn id="69" dur="600" fill="hold">
                                          <p:stCondLst>
                                            <p:cond delay="0"/>
                                          </p:stCondLst>
                                        </p:cTn>
                                        <p:tgtEl>
                                          <p:spTgt spid="8"/>
                                        </p:tgtEl>
                                        <p:attrNameLst>
                                          <p:attrName>ppt_x</p:attrName>
                                        </p:attrNameLst>
                                      </p:cBhvr>
                                    </p:anim>
                                    <p:anim from="0" to="-1.0" calcmode="lin" valueType="num">
                                      <p:cBhvr>
                                        <p:cTn id="70" dur="200" decel="50000" autoRev="1" fill="hold">
                                          <p:stCondLst>
                                            <p:cond delay="600"/>
                                          </p:stCondLst>
                                        </p:cTn>
                                        <p:tgtEl>
                                          <p:spTgt spid="8"/>
                                        </p:tgtEl>
                                        <p:attrNameLst>
                                          <p:attrName>xshear</p:attrName>
                                        </p:attrNameLst>
                                      </p:cBhvr>
                                    </p:anim>
                                    <p:animScale>
                                      <p:cBhvr>
                                        <p:cTn id="71" dur="200" decel="100000" autoRev="1" fill="hold">
                                          <p:stCondLst>
                                            <p:cond delay="600"/>
                                          </p:stCondLst>
                                        </p:cTn>
                                        <p:tgtEl>
                                          <p:spTgt spid="8"/>
                                        </p:tgtEl>
                                      </p:cBhvr>
                                      <p:from x="100000" y="100000"/>
                                      <p:to x="80000" y="100000"/>
                                    </p:animScale>
                                    <p:anim by="(#ppt_h/3+#ppt_w*0.1)" calcmode="lin" valueType="num">
                                      <p:cBhvr additive="sum">
                                        <p:cTn id="7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6"/>
          </a:lnRef>
          <a:fillRef idx="2">
            <a:schemeClr val="accent6"/>
          </a:fillRef>
          <a:effectRef idx="1">
            <a:schemeClr val="accent6"/>
          </a:effectRef>
          <a:fontRef idx="minor">
            <a:schemeClr val="dk1"/>
          </a:fontRef>
        </p:style>
        <p:txBody>
          <a:bodyPr wrap="square" lIns="91440" tIns="45720" rIns="91440" bIns="45720" numCol="1" anchor="t" anchorCtr="0" compatLnSpc="1">
            <a:prstTxWarp prst="textNoShape">
              <a:avLst/>
            </a:prstTxWarp>
          </a:bodyPr>
          <a:lstStyle/>
          <a:p>
            <a:r>
              <a:rPr lang="en-US">
                <a:solidFill>
                  <a:srgbClr val="FF6600"/>
                </a:solidFill>
                <a:latin typeface="Arial" charset="0"/>
                <a:ea typeface="ＭＳ Ｐゴシック" charset="0"/>
                <a:cs typeface="ＭＳ Ｐゴシック" charset="0"/>
              </a:rPr>
              <a:t>Your graph should look like this:</a:t>
            </a:r>
          </a:p>
        </p:txBody>
      </p:sp>
      <p:pic>
        <p:nvPicPr>
          <p:cNvPr id="33795" name="Picture 2"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530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700">
                <a:latin typeface="Arial" charset="0"/>
                <a:ea typeface="ＭＳ Ｐゴシック" charset="0"/>
                <a:cs typeface="ＭＳ Ｐゴシック" charset="0"/>
              </a:rPr>
              <a:t>Using the grid below, make a line graph using the information in example 2 from above.</a:t>
            </a:r>
          </a:p>
        </p:txBody>
      </p:sp>
      <p:sp>
        <p:nvSpPr>
          <p:cNvPr id="4" name="TextBox 3"/>
          <p:cNvSpPr txBox="1">
            <a:spLocks noChangeArrowheads="1"/>
          </p:cNvSpPr>
          <p:nvPr/>
        </p:nvSpPr>
        <p:spPr bwMode="auto">
          <a:xfrm>
            <a:off x="0" y="990600"/>
            <a:ext cx="3581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t>First determine which variable to place on the horizontal (x) axis and which variable to place on the vertical (y) axis. </a:t>
            </a:r>
          </a:p>
        </p:txBody>
      </p:sp>
      <p:sp>
        <p:nvSpPr>
          <p:cNvPr id="5" name="TextBox 4"/>
          <p:cNvSpPr txBox="1">
            <a:spLocks noChangeArrowheads="1"/>
          </p:cNvSpPr>
          <p:nvPr/>
        </p:nvSpPr>
        <p:spPr bwMode="auto">
          <a:xfrm>
            <a:off x="0" y="28956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Label each axis </a:t>
            </a:r>
          </a:p>
          <a:p>
            <a:pPr eaLnBrk="1" hangingPunct="1"/>
            <a:r>
              <a:rPr lang="en-US" sz="2000"/>
              <a:t>appropriately. </a:t>
            </a:r>
          </a:p>
        </p:txBody>
      </p:sp>
      <p:sp>
        <p:nvSpPr>
          <p:cNvPr id="6" name="TextBox 5"/>
          <p:cNvSpPr txBox="1">
            <a:spLocks noChangeArrowheads="1"/>
          </p:cNvSpPr>
          <p:nvPr/>
        </p:nvSpPr>
        <p:spPr bwMode="auto">
          <a:xfrm>
            <a:off x="0" y="37338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Scale each axis </a:t>
            </a:r>
          </a:p>
          <a:p>
            <a:pPr eaLnBrk="1" hangingPunct="1"/>
            <a:r>
              <a:rPr lang="en-US" sz="2000"/>
              <a:t>appropriately.</a:t>
            </a:r>
          </a:p>
        </p:txBody>
      </p:sp>
      <p:sp>
        <p:nvSpPr>
          <p:cNvPr id="7" name="TextBox 6"/>
          <p:cNvSpPr txBox="1">
            <a:spLocks noChangeArrowheads="1"/>
          </p:cNvSpPr>
          <p:nvPr/>
        </p:nvSpPr>
        <p:spPr bwMode="auto">
          <a:xfrm>
            <a:off x="0" y="45720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Title your graph.</a:t>
            </a:r>
          </a:p>
          <a:p>
            <a:pPr eaLnBrk="1" hangingPunct="1"/>
            <a:endParaRPr lang="en-US" sz="2000"/>
          </a:p>
        </p:txBody>
      </p:sp>
      <p:sp>
        <p:nvSpPr>
          <p:cNvPr id="8" name="TextBox 7"/>
          <p:cNvSpPr txBox="1">
            <a:spLocks noChangeArrowheads="1"/>
          </p:cNvSpPr>
          <p:nvPr/>
        </p:nvSpPr>
        <p:spPr bwMode="auto">
          <a:xfrm>
            <a:off x="0" y="50292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Plot the points on the </a:t>
            </a:r>
          </a:p>
          <a:p>
            <a:pPr eaLnBrk="1" hangingPunct="1"/>
            <a:r>
              <a:rPr lang="en-US" sz="2000"/>
              <a:t>graph.</a:t>
            </a:r>
          </a:p>
        </p:txBody>
      </p:sp>
      <p:sp>
        <p:nvSpPr>
          <p:cNvPr id="9" name="TextBox 8"/>
          <p:cNvSpPr txBox="1">
            <a:spLocks noChangeArrowheads="1"/>
          </p:cNvSpPr>
          <p:nvPr/>
        </p:nvSpPr>
        <p:spPr bwMode="auto">
          <a:xfrm>
            <a:off x="5181600" y="6096000"/>
            <a:ext cx="2895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a:solidFill>
                  <a:srgbClr val="FF0000"/>
                </a:solidFill>
              </a:rPr>
              <a:t>Temp (°C)</a:t>
            </a:r>
          </a:p>
        </p:txBody>
      </p:sp>
      <p:sp>
        <p:nvSpPr>
          <p:cNvPr id="10" name="TextBox 9"/>
          <p:cNvSpPr txBox="1">
            <a:spLocks noChangeArrowheads="1"/>
          </p:cNvSpPr>
          <p:nvPr/>
        </p:nvSpPr>
        <p:spPr bwMode="auto">
          <a:xfrm rot="-5400000">
            <a:off x="1846263" y="3106737"/>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a:solidFill>
                  <a:srgbClr val="FF0000"/>
                </a:solidFill>
              </a:rPr>
              <a:t># cricket chirps</a:t>
            </a:r>
          </a:p>
        </p:txBody>
      </p:sp>
      <p:sp>
        <p:nvSpPr>
          <p:cNvPr id="11" name="TextBox 10"/>
          <p:cNvSpPr txBox="1">
            <a:spLocks noChangeArrowheads="1"/>
          </p:cNvSpPr>
          <p:nvPr/>
        </p:nvSpPr>
        <p:spPr bwMode="auto">
          <a:xfrm>
            <a:off x="4267200" y="1143000"/>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rPr>
              <a:t>Number of Cricket Chirps Recorded at Various Temperatures</a:t>
            </a:r>
          </a:p>
        </p:txBody>
      </p:sp>
      <p:sp>
        <p:nvSpPr>
          <p:cNvPr id="46091" name="TextBox 13"/>
          <p:cNvSpPr txBox="1">
            <a:spLocks noChangeArrowheads="1"/>
          </p:cNvSpPr>
          <p:nvPr/>
        </p:nvSpPr>
        <p:spPr bwMode="auto">
          <a:xfrm>
            <a:off x="0" y="5791200"/>
            <a:ext cx="3505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Since this graph will have two different lines, be sure to label each line.</a:t>
            </a:r>
          </a:p>
          <a:p>
            <a:pPr eaLnBrk="1" hangingPunct="1"/>
            <a:endParaRPr lang="en-US" sz="2100"/>
          </a:p>
        </p:txBody>
      </p:sp>
      <p:pic>
        <p:nvPicPr>
          <p:cNvPr id="34828" name="Picture 15"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5000"/>
            <a:ext cx="5257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TextBox 16"/>
          <p:cNvSpPr txBox="1">
            <a:spLocks noChangeArrowheads="1"/>
          </p:cNvSpPr>
          <p:nvPr/>
        </p:nvSpPr>
        <p:spPr bwMode="auto">
          <a:xfrm>
            <a:off x="3886200" y="57150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16          18         20          22          24</a:t>
            </a:r>
          </a:p>
        </p:txBody>
      </p:sp>
      <p:sp>
        <p:nvSpPr>
          <p:cNvPr id="46094" name="TextBox 17"/>
          <p:cNvSpPr txBox="1">
            <a:spLocks noChangeArrowheads="1"/>
          </p:cNvSpPr>
          <p:nvPr/>
        </p:nvSpPr>
        <p:spPr bwMode="auto">
          <a:xfrm rot="-5400000">
            <a:off x="1785144" y="3548856"/>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10       20      30       40       50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from="(-#ppt_w/2)" to="(#ppt_x)" calcmode="lin" valueType="num">
                                      <p:cBhvr>
                                        <p:cTn id="33" dur="600" fill="hold">
                                          <p:stCondLst>
                                            <p:cond delay="0"/>
                                          </p:stCondLst>
                                        </p:cTn>
                                        <p:tgtEl>
                                          <p:spTgt spid="6"/>
                                        </p:tgtEl>
                                        <p:attrNameLst>
                                          <p:attrName>ppt_x</p:attrName>
                                        </p:attrNameLst>
                                      </p:cBhvr>
                                    </p:anim>
                                    <p:anim from="0" to="-1.0" calcmode="lin" valueType="num">
                                      <p:cBhvr>
                                        <p:cTn id="34" dur="200" decel="50000" autoRev="1" fill="hold">
                                          <p:stCondLst>
                                            <p:cond delay="600"/>
                                          </p:stCondLst>
                                        </p:cTn>
                                        <p:tgtEl>
                                          <p:spTgt spid="6"/>
                                        </p:tgtEl>
                                        <p:attrNameLst>
                                          <p:attrName>xshear</p:attrName>
                                        </p:attrNameLst>
                                      </p:cBhvr>
                                    </p:anim>
                                    <p:animScale>
                                      <p:cBhvr>
                                        <p:cTn id="35" dur="200" decel="100000" autoRev="1" fill="hold">
                                          <p:stCondLst>
                                            <p:cond delay="600"/>
                                          </p:stCondLst>
                                        </p:cTn>
                                        <p:tgtEl>
                                          <p:spTgt spid="6"/>
                                        </p:tgtEl>
                                      </p:cBhvr>
                                      <p:from x="100000" y="100000"/>
                                      <p:to x="80000" y="100000"/>
                                    </p:animScale>
                                    <p:anim by="(#ppt_h/3+#ppt_w*0.1)" calcmode="lin" valueType="num">
                                      <p:cBhvr additive="sum">
                                        <p:cTn id="36" dur="200" decel="100000" autoRev="1" fill="hold">
                                          <p:stCondLst>
                                            <p:cond delay="600"/>
                                          </p:stCondLst>
                                        </p:cTn>
                                        <p:tgtEl>
                                          <p:spTgt spid="6"/>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093">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09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1"/>
                                        </p:tgtEl>
                                        <p:attrNameLst>
                                          <p:attrName>style.visibility</p:attrName>
                                        </p:attrNameLst>
                                      </p:cBhvr>
                                      <p:to>
                                        <p:strVal val="visible"/>
                                      </p:to>
                                    </p:set>
                                    <p:anim calcmode="discrete" valueType="clr">
                                      <p:cBhvr override="childStyle">
                                        <p:cTn id="5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1"/>
                                        </p:tgtEl>
                                        <p:attrNameLst>
                                          <p:attrName>fillcolor</p:attrName>
                                        </p:attrNameLst>
                                      </p:cBhvr>
                                      <p:tavLst>
                                        <p:tav tm="0">
                                          <p:val>
                                            <p:clrVal>
                                              <a:schemeClr val="accent2"/>
                                            </p:clrVal>
                                          </p:val>
                                        </p:tav>
                                        <p:tav tm="50000">
                                          <p:val>
                                            <p:clrVal>
                                              <a:schemeClr val="hlink"/>
                                            </p:clrVal>
                                          </p:val>
                                        </p:tav>
                                      </p:tavLst>
                                    </p:anim>
                                    <p:set>
                                      <p:cBhvr>
                                        <p:cTn id="57" dur="80"/>
                                        <p:tgtEl>
                                          <p:spTgt spid="11"/>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from="(-#ppt_w/2)" to="(#ppt_x)" calcmode="lin" valueType="num">
                                      <p:cBhvr>
                                        <p:cTn id="62" dur="600" fill="hold">
                                          <p:stCondLst>
                                            <p:cond delay="0"/>
                                          </p:stCondLst>
                                        </p:cTn>
                                        <p:tgtEl>
                                          <p:spTgt spid="8"/>
                                        </p:tgtEl>
                                        <p:attrNameLst>
                                          <p:attrName>ppt_x</p:attrName>
                                        </p:attrNameLst>
                                      </p:cBhvr>
                                    </p:anim>
                                    <p:anim from="0" to="-1.0" calcmode="lin" valueType="num">
                                      <p:cBhvr>
                                        <p:cTn id="63" dur="200" decel="50000" autoRev="1" fill="hold">
                                          <p:stCondLst>
                                            <p:cond delay="600"/>
                                          </p:stCondLst>
                                        </p:cTn>
                                        <p:tgtEl>
                                          <p:spTgt spid="8"/>
                                        </p:tgtEl>
                                        <p:attrNameLst>
                                          <p:attrName>xshear</p:attrName>
                                        </p:attrNameLst>
                                      </p:cBhvr>
                                    </p:anim>
                                    <p:animScale>
                                      <p:cBhvr>
                                        <p:cTn id="64" dur="200" decel="100000" autoRev="1" fill="hold">
                                          <p:stCondLst>
                                            <p:cond delay="600"/>
                                          </p:stCondLst>
                                        </p:cTn>
                                        <p:tgtEl>
                                          <p:spTgt spid="8"/>
                                        </p:tgtEl>
                                      </p:cBhvr>
                                      <p:from x="100000" y="100000"/>
                                      <p:to x="80000" y="100000"/>
                                    </p:animScale>
                                    <p:anim by="(#ppt_h/3+#ppt_w*0.1)" calcmode="lin" valueType="num">
                                      <p:cBhvr additive="sum">
                                        <p:cTn id="65" dur="200" decel="100000" autoRev="1" fill="hold">
                                          <p:stCondLst>
                                            <p:cond delay="600"/>
                                          </p:stCondLst>
                                        </p:cTn>
                                        <p:tgtEl>
                                          <p:spTgt spid="8"/>
                                        </p:tgtEl>
                                        <p:attrNameLst>
                                          <p:attrName>ppt_x</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6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46091" grpId="0"/>
      <p:bldP spid="46093" grpId="0" build="p"/>
      <p:bldP spid="460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style>
          <a:lnRef idx="1">
            <a:schemeClr val="accent4"/>
          </a:lnRef>
          <a:fillRef idx="3">
            <a:schemeClr val="accent4"/>
          </a:fillRef>
          <a:effectRef idx="2">
            <a:schemeClr val="accent4"/>
          </a:effectRef>
          <a:fontRef idx="minor">
            <a:schemeClr val="lt1"/>
          </a:fontRef>
        </p:style>
        <p:txBody>
          <a:bodyPr wrap="square" lIns="91440" tIns="45720" rIns="91440" bIns="45720" numCol="1" anchor="t" anchorCtr="0" compatLnSpc="1">
            <a:prstTxWarp prst="textNoShape">
              <a:avLst/>
            </a:prstTxWarp>
          </a:bodyPr>
          <a:lstStyle/>
          <a:p>
            <a:r>
              <a:rPr lang="en-US">
                <a:solidFill>
                  <a:srgbClr val="FFFF00"/>
                </a:solidFill>
                <a:latin typeface="Arial" charset="0"/>
                <a:ea typeface="ＭＳ Ｐゴシック" charset="0"/>
                <a:cs typeface="ＭＳ Ｐゴシック" charset="0"/>
              </a:rPr>
              <a:t>Your graph should look like this</a:t>
            </a:r>
          </a:p>
        </p:txBody>
      </p:sp>
      <p:pic>
        <p:nvPicPr>
          <p:cNvPr id="35843" name="Picture 2"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83613"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ea typeface="ＭＳ Ｐゴシック" charset="0"/>
                <a:cs typeface="ＭＳ Ｐゴシック" charset="0"/>
              </a:rPr>
              <a:t>Making a Bar Graph</a:t>
            </a:r>
          </a:p>
        </p:txBody>
      </p:sp>
      <p:pic>
        <p:nvPicPr>
          <p:cNvPr id="36867" name="Picture 2"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4968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38800" y="990600"/>
            <a:ext cx="3200400" cy="2954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100" dirty="0"/>
              <a:t>Bar graphs are useful for showing comparisons of data collected by </a:t>
            </a:r>
            <a:r>
              <a:rPr lang="en-US" sz="3100" dirty="0">
                <a:solidFill>
                  <a:srgbClr val="CB3BAE"/>
                </a:solidFill>
              </a:rPr>
              <a:t>counting.</a:t>
            </a:r>
            <a:r>
              <a:rPr lang="en-US" sz="3100" dirty="0"/>
              <a:t> </a:t>
            </a:r>
          </a:p>
        </p:txBody>
      </p:sp>
      <p:sp>
        <p:nvSpPr>
          <p:cNvPr id="5" name="TextBox 4"/>
          <p:cNvSpPr txBox="1">
            <a:spLocks noChangeArrowheads="1"/>
          </p:cNvSpPr>
          <p:nvPr/>
        </p:nvSpPr>
        <p:spPr bwMode="auto">
          <a:xfrm>
            <a:off x="381000" y="4533900"/>
            <a:ext cx="8382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a:t>A bar graph has two axes, a horizontal axis and a vertical axis.   Generally the horizontal axis is </a:t>
            </a:r>
            <a:r>
              <a:rPr lang="en-US" sz="2900">
                <a:solidFill>
                  <a:srgbClr val="CB3BAE"/>
                </a:solidFill>
              </a:rPr>
              <a:t>labeled</a:t>
            </a:r>
            <a:r>
              <a:rPr lang="en-US" sz="2900"/>
              <a:t> and the vertical axis is </a:t>
            </a:r>
            <a:r>
              <a:rPr lang="en-US" sz="2900">
                <a:solidFill>
                  <a:srgbClr val="CB3BAE"/>
                </a:solidFill>
              </a:rPr>
              <a:t>divided</a:t>
            </a:r>
            <a:r>
              <a:rPr lang="en-US" sz="2900"/>
              <a:t>.  The data are not related so the bars do not touch.</a:t>
            </a:r>
          </a:p>
          <a:p>
            <a:pPr eaLnBrk="1" hangingPunct="1"/>
            <a:endParaRPr lang="en-US" sz="29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0" y="274638"/>
            <a:ext cx="91440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a:latin typeface="Arial" charset="0"/>
                <a:ea typeface="ＭＳ Ｐゴシック" charset="0"/>
                <a:cs typeface="ＭＳ Ｐゴシック" charset="0"/>
              </a:rPr>
              <a:t>In the space below, make a bar graph of the following information.</a:t>
            </a:r>
            <a:br>
              <a:rPr lang="en-US" sz="2400">
                <a:latin typeface="Arial" charset="0"/>
                <a:ea typeface="ＭＳ Ｐゴシック" charset="0"/>
                <a:cs typeface="ＭＳ Ｐゴシック" charset="0"/>
              </a:rPr>
            </a:br>
            <a:endParaRPr lang="en-US" sz="2400">
              <a:latin typeface="Arial" charset="0"/>
              <a:ea typeface="ＭＳ Ｐゴシック" charset="0"/>
              <a:cs typeface="ＭＳ Ｐゴシック" charset="0"/>
            </a:endParaRPr>
          </a:p>
        </p:txBody>
      </p:sp>
      <p:sp>
        <p:nvSpPr>
          <p:cNvPr id="3" name="TextBox 2"/>
          <p:cNvSpPr txBox="1"/>
          <p:nvPr/>
        </p:nvSpPr>
        <p:spPr>
          <a:xfrm>
            <a:off x="223664" y="838200"/>
            <a:ext cx="3124200" cy="1862138"/>
          </a:xfrm>
          <a:prstGeom prst="rect">
            <a:avLst/>
          </a:prstGeom>
          <a:solidFill>
            <a:schemeClr val="accent1"/>
          </a:solidFill>
          <a:ln w="38100" cmpd="sng">
            <a:solidFill>
              <a:srgbClr val="00009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solidFill>
                  <a:srgbClr val="3C8C93"/>
                </a:solidFill>
              </a:rPr>
              <a:t>In an orchard the following kilograms of peaches were picked during a 6 year period.</a:t>
            </a:r>
          </a:p>
          <a:p>
            <a:pPr eaLnBrk="1" hangingPunct="1"/>
            <a:endParaRPr lang="en-US" sz="2300">
              <a:solidFill>
                <a:srgbClr val="3C8C93"/>
              </a:solidFill>
            </a:endParaRPr>
          </a:p>
        </p:txBody>
      </p:sp>
      <p:pic>
        <p:nvPicPr>
          <p:cNvPr id="4"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228" y="2362200"/>
            <a:ext cx="2287588" cy="1985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4"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51520" y="4365104"/>
            <a:ext cx="2987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Determine which variable to place on each axis.  Label each axis.</a:t>
            </a:r>
          </a:p>
        </p:txBody>
      </p:sp>
      <p:sp>
        <p:nvSpPr>
          <p:cNvPr id="7" name="TextBox 6"/>
          <p:cNvSpPr txBox="1">
            <a:spLocks noChangeArrowheads="1"/>
          </p:cNvSpPr>
          <p:nvPr/>
        </p:nvSpPr>
        <p:spPr bwMode="auto">
          <a:xfrm>
            <a:off x="6172200" y="5715000"/>
            <a:ext cx="2971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a:solidFill>
                  <a:srgbClr val="FF0000"/>
                </a:solidFill>
              </a:rPr>
              <a:t>Year</a:t>
            </a:r>
          </a:p>
        </p:txBody>
      </p:sp>
      <p:sp>
        <p:nvSpPr>
          <p:cNvPr id="8" name="TextBox 7"/>
          <p:cNvSpPr txBox="1">
            <a:spLocks noChangeArrowheads="1"/>
          </p:cNvSpPr>
          <p:nvPr/>
        </p:nvSpPr>
        <p:spPr bwMode="auto">
          <a:xfrm rot="-5400000">
            <a:off x="2143919" y="2885281"/>
            <a:ext cx="3352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rPr>
              <a:t>Kilograms of Peaches</a:t>
            </a:r>
          </a:p>
        </p:txBody>
      </p:sp>
      <p:sp>
        <p:nvSpPr>
          <p:cNvPr id="10" name="TextBox 9"/>
          <p:cNvSpPr txBox="1">
            <a:spLocks noChangeArrowheads="1"/>
          </p:cNvSpPr>
          <p:nvPr/>
        </p:nvSpPr>
        <p:spPr bwMode="auto">
          <a:xfrm rot="5400000">
            <a:off x="35988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1995</a:t>
            </a:r>
          </a:p>
        </p:txBody>
      </p:sp>
      <p:sp>
        <p:nvSpPr>
          <p:cNvPr id="11" name="TextBox 10"/>
          <p:cNvSpPr txBox="1">
            <a:spLocks noChangeArrowheads="1"/>
          </p:cNvSpPr>
          <p:nvPr/>
        </p:nvSpPr>
        <p:spPr bwMode="auto">
          <a:xfrm rot="5400000">
            <a:off x="43608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1996</a:t>
            </a:r>
          </a:p>
        </p:txBody>
      </p:sp>
      <p:sp>
        <p:nvSpPr>
          <p:cNvPr id="12" name="TextBox 11"/>
          <p:cNvSpPr txBox="1">
            <a:spLocks noChangeArrowheads="1"/>
          </p:cNvSpPr>
          <p:nvPr/>
        </p:nvSpPr>
        <p:spPr bwMode="auto">
          <a:xfrm rot="5400000">
            <a:off x="51228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1997</a:t>
            </a:r>
          </a:p>
        </p:txBody>
      </p:sp>
      <p:sp>
        <p:nvSpPr>
          <p:cNvPr id="13" name="TextBox 12"/>
          <p:cNvSpPr txBox="1">
            <a:spLocks noChangeArrowheads="1"/>
          </p:cNvSpPr>
          <p:nvPr/>
        </p:nvSpPr>
        <p:spPr bwMode="auto">
          <a:xfrm rot="5400000">
            <a:off x="58848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1998</a:t>
            </a:r>
          </a:p>
        </p:txBody>
      </p:sp>
      <p:sp>
        <p:nvSpPr>
          <p:cNvPr id="14" name="TextBox 13"/>
          <p:cNvSpPr txBox="1">
            <a:spLocks noChangeArrowheads="1"/>
          </p:cNvSpPr>
          <p:nvPr/>
        </p:nvSpPr>
        <p:spPr bwMode="auto">
          <a:xfrm rot="5400000">
            <a:off x="67230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1999</a:t>
            </a:r>
          </a:p>
        </p:txBody>
      </p:sp>
      <p:sp>
        <p:nvSpPr>
          <p:cNvPr id="15" name="TextBox 14"/>
          <p:cNvSpPr txBox="1">
            <a:spLocks noChangeArrowheads="1"/>
          </p:cNvSpPr>
          <p:nvPr/>
        </p:nvSpPr>
        <p:spPr bwMode="auto">
          <a:xfrm rot="5400000">
            <a:off x="7485063" y="5621337"/>
            <a:ext cx="205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solidFill>
                  <a:srgbClr val="0000FF"/>
                </a:solidFill>
              </a:rPr>
              <a:t>2000</a:t>
            </a:r>
          </a:p>
        </p:txBody>
      </p:sp>
      <p:sp>
        <p:nvSpPr>
          <p:cNvPr id="16" name="TextBox 15"/>
          <p:cNvSpPr txBox="1">
            <a:spLocks noChangeArrowheads="1"/>
          </p:cNvSpPr>
          <p:nvPr/>
        </p:nvSpPr>
        <p:spPr bwMode="auto">
          <a:xfrm rot="-5400000">
            <a:off x="2242344" y="2329656"/>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FF"/>
                </a:solidFill>
              </a:rPr>
              <a:t>10     20    30     40    50   60</a:t>
            </a:r>
          </a:p>
        </p:txBody>
      </p:sp>
      <p:sp>
        <p:nvSpPr>
          <p:cNvPr id="17" name="TextBox 16"/>
          <p:cNvSpPr txBox="1">
            <a:spLocks noChangeArrowheads="1"/>
          </p:cNvSpPr>
          <p:nvPr/>
        </p:nvSpPr>
        <p:spPr bwMode="auto">
          <a:xfrm>
            <a:off x="251520" y="5725705"/>
            <a:ext cx="3419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Draw bars showing the appropriate amounts.  </a:t>
            </a:r>
          </a:p>
          <a:p>
            <a:pPr eaLnBrk="1" hangingPunct="1"/>
            <a:r>
              <a:rPr lang="en-US" sz="2000" dirty="0"/>
              <a:t>Title the graph.</a:t>
            </a:r>
          </a:p>
        </p:txBody>
      </p:sp>
      <p:sp>
        <p:nvSpPr>
          <p:cNvPr id="18" name="Rectangle 17"/>
          <p:cNvSpPr/>
          <p:nvPr/>
        </p:nvSpPr>
        <p:spPr>
          <a:xfrm>
            <a:off x="4419600" y="1988840"/>
            <a:ext cx="381000" cy="2743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199112" y="2590800"/>
            <a:ext cx="381000" cy="2133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991200" y="2996952"/>
            <a:ext cx="381000" cy="172744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732240" y="1828800"/>
            <a:ext cx="432048" cy="2895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7524328" y="2286000"/>
            <a:ext cx="400472" cy="2438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8305800" y="1600200"/>
            <a:ext cx="3810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a:spLocks noChangeArrowheads="1"/>
          </p:cNvSpPr>
          <p:nvPr/>
        </p:nvSpPr>
        <p:spPr bwMode="auto">
          <a:xfrm>
            <a:off x="4343400" y="914400"/>
            <a:ext cx="480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a:solidFill>
                  <a:srgbClr val="660066"/>
                </a:solidFill>
              </a:rPr>
              <a:t>Peaches Picked in an Orchard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50" presetClass="entr" presetSubtype="0" decel="10000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strVal val="#ppt_w+.3"/>
                                          </p:val>
                                        </p:tav>
                                        <p:tav tm="100000">
                                          <p:val>
                                            <p:strVal val="#ppt_w"/>
                                          </p:val>
                                        </p:tav>
                                      </p:tavLst>
                                    </p:anim>
                                    <p:anim calcmode="lin" valueType="num">
                                      <p:cBhvr>
                                        <p:cTn id="75" dur="1000" fill="hold"/>
                                        <p:tgtEl>
                                          <p:spTgt spid="17"/>
                                        </p:tgtEl>
                                        <p:attrNameLst>
                                          <p:attrName>ppt_h</p:attrName>
                                        </p:attrNameLst>
                                      </p:cBhvr>
                                      <p:tavLst>
                                        <p:tav tm="0">
                                          <p:val>
                                            <p:strVal val="#ppt_h"/>
                                          </p:val>
                                        </p:tav>
                                        <p:tav tm="100000">
                                          <p:val>
                                            <p:strVal val="#ppt_h"/>
                                          </p:val>
                                        </p:tav>
                                      </p:tavLst>
                                    </p:anim>
                                    <p:animEffect transition="in" filter="fade">
                                      <p:cBhvr>
                                        <p:cTn id="76" dur="10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strVal val="#ppt_w+.3"/>
                                          </p:val>
                                        </p:tav>
                                        <p:tav tm="100000">
                                          <p:val>
                                            <p:strVal val="#ppt_w"/>
                                          </p:val>
                                        </p:tav>
                                      </p:tavLst>
                                    </p:anim>
                                    <p:anim calcmode="lin" valueType="num">
                                      <p:cBhvr>
                                        <p:cTn id="82" dur="1000" fill="hold"/>
                                        <p:tgtEl>
                                          <p:spTgt spid="18"/>
                                        </p:tgtEl>
                                        <p:attrNameLst>
                                          <p:attrName>ppt_h</p:attrName>
                                        </p:attrNameLst>
                                      </p:cBhvr>
                                      <p:tavLst>
                                        <p:tav tm="0">
                                          <p:val>
                                            <p:strVal val="#ppt_h"/>
                                          </p:val>
                                        </p:tav>
                                        <p:tav tm="100000">
                                          <p:val>
                                            <p:strVal val="#ppt_h"/>
                                          </p:val>
                                        </p:tav>
                                      </p:tavLst>
                                    </p:anim>
                                    <p:animEffect transition="in" filter="fade">
                                      <p:cBhvr>
                                        <p:cTn id="83" dur="1000"/>
                                        <p:tgtEl>
                                          <p:spTgt spid="1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50" presetClass="entr" presetSubtype="0" decel="10000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ppt_w</p:attrName>
                                        </p:attrNameLst>
                                      </p:cBhvr>
                                      <p:tavLst>
                                        <p:tav tm="0">
                                          <p:val>
                                            <p:strVal val="#ppt_w+.3"/>
                                          </p:val>
                                        </p:tav>
                                        <p:tav tm="100000">
                                          <p:val>
                                            <p:strVal val="#ppt_w"/>
                                          </p:val>
                                        </p:tav>
                                      </p:tavLst>
                                    </p:anim>
                                    <p:anim calcmode="lin" valueType="num">
                                      <p:cBhvr>
                                        <p:cTn id="93" dur="1000" fill="hold"/>
                                        <p:tgtEl>
                                          <p:spTgt spid="20"/>
                                        </p:tgtEl>
                                        <p:attrNameLst>
                                          <p:attrName>ppt_h</p:attrName>
                                        </p:attrNameLst>
                                      </p:cBhvr>
                                      <p:tavLst>
                                        <p:tav tm="0">
                                          <p:val>
                                            <p:strVal val="#ppt_h"/>
                                          </p:val>
                                        </p:tav>
                                        <p:tav tm="100000">
                                          <p:val>
                                            <p:strVal val="#ppt_h"/>
                                          </p:val>
                                        </p:tav>
                                      </p:tavLst>
                                    </p:anim>
                                    <p:animEffect transition="in" filter="fade">
                                      <p:cBhvr>
                                        <p:cTn id="94" dur="1000"/>
                                        <p:tgtEl>
                                          <p:spTgt spid="2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0" presetClass="entr" presetSubtype="0" decel="10000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strVal val="#ppt_w+.3"/>
                                          </p:val>
                                        </p:tav>
                                        <p:tav tm="100000">
                                          <p:val>
                                            <p:strVal val="#ppt_w"/>
                                          </p:val>
                                        </p:tav>
                                      </p:tavLst>
                                    </p:anim>
                                    <p:anim calcmode="lin" valueType="num">
                                      <p:cBhvr>
                                        <p:cTn id="104" dur="1000" fill="hold"/>
                                        <p:tgtEl>
                                          <p:spTgt spid="22"/>
                                        </p:tgtEl>
                                        <p:attrNameLst>
                                          <p:attrName>ppt_h</p:attrName>
                                        </p:attrNameLst>
                                      </p:cBhvr>
                                      <p:tavLst>
                                        <p:tav tm="0">
                                          <p:val>
                                            <p:strVal val="#ppt_h"/>
                                          </p:val>
                                        </p:tav>
                                        <p:tav tm="100000">
                                          <p:val>
                                            <p:strVal val="#ppt_h"/>
                                          </p:val>
                                        </p:tav>
                                      </p:tavLst>
                                    </p:anim>
                                    <p:animEffect transition="in" filter="fade">
                                      <p:cBhvr>
                                        <p:cTn id="105" dur="1000"/>
                                        <p:tgtEl>
                                          <p:spTgt spid="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b="1" dirty="0" smtClean="0">
                <a:ln w="12700">
                  <a:solidFill>
                    <a:schemeClr val="tx2">
                      <a:satMod val="155000"/>
                    </a:schemeClr>
                  </a:solidFill>
                  <a:prstDash val="solid"/>
                </a:ln>
                <a:solidFill>
                  <a:srgbClr val="31E038"/>
                </a:solidFill>
                <a:effectLst>
                  <a:outerShdw blurRad="41275" dist="20320" dir="1800000" algn="tl" rotWithShape="0">
                    <a:srgbClr val="000000">
                      <a:alpha val="40000"/>
                    </a:srgbClr>
                  </a:outerShdw>
                </a:effectLst>
              </a:rPr>
              <a:t>Making a Circle Graph</a:t>
            </a:r>
            <a:endParaRPr lang="en-US" b="1" dirty="0">
              <a:ln w="12700">
                <a:solidFill>
                  <a:schemeClr val="tx2">
                    <a:satMod val="155000"/>
                  </a:schemeClr>
                </a:solidFill>
                <a:prstDash val="solid"/>
              </a:ln>
              <a:solidFill>
                <a:srgbClr val="31E038"/>
              </a:solidFill>
              <a:effectLst>
                <a:outerShdw blurRad="41275" dist="20320" dir="1800000" algn="tl" rotWithShape="0">
                  <a:srgbClr val="000000">
                    <a:alpha val="40000"/>
                  </a:srgbClr>
                </a:outerShdw>
              </a:effectLst>
            </a:endParaRPr>
          </a:p>
        </p:txBody>
      </p:sp>
      <p:pic>
        <p:nvPicPr>
          <p:cNvPr id="38915" name="Picture 3" descr="jpg_chart8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81000" y="152400"/>
            <a:ext cx="990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jpg_chart8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2400"/>
            <a:ext cx="990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1447800"/>
            <a:ext cx="4800600" cy="397031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t>Circle graphs are used less often in </a:t>
            </a:r>
            <a:r>
              <a:rPr lang="en-US" sz="2800" u="sng" dirty="0">
                <a:solidFill>
                  <a:srgbClr val="FFFF00"/>
                </a:solidFill>
              </a:rPr>
              <a:t>science reporting</a:t>
            </a:r>
            <a:r>
              <a:rPr lang="en-US" sz="2800" dirty="0"/>
              <a:t>, but they are often seen in newspapers and magazines.</a:t>
            </a:r>
          </a:p>
          <a:p>
            <a:pPr algn="ctr">
              <a:defRPr/>
            </a:pPr>
            <a:r>
              <a:rPr lang="en-US" sz="2800" dirty="0" smtClean="0"/>
              <a:t>A </a:t>
            </a:r>
            <a:r>
              <a:rPr lang="en-US" sz="2800" dirty="0"/>
              <a:t>circle graph is a convenient way to </a:t>
            </a:r>
            <a:r>
              <a:rPr lang="en-US" sz="2800" dirty="0" smtClean="0"/>
              <a:t>show…</a:t>
            </a:r>
          </a:p>
          <a:p>
            <a:pPr algn="ctr">
              <a:defRPr/>
            </a:pPr>
            <a:r>
              <a:rPr lang="en-US" sz="2800" dirty="0" smtClean="0">
                <a:solidFill>
                  <a:srgbClr val="FFFF00"/>
                </a:solidFill>
              </a:rPr>
              <a:t>…the </a:t>
            </a:r>
            <a:r>
              <a:rPr lang="en-US" sz="2800" dirty="0">
                <a:solidFill>
                  <a:srgbClr val="FFFF00"/>
                </a:solidFill>
              </a:rPr>
              <a:t>relative sizes of the parts that form an entire body of data. </a:t>
            </a:r>
          </a:p>
        </p:txBody>
      </p:sp>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505200" cy="3163888"/>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amond(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3048000" y="228600"/>
            <a:ext cx="6096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Suppose that in a particular high school, the number of students taking a science class is as follows:  50% are taking biology, 30% are taking chemistry, 10% are taking physics and 10% are taking some other type of science class.  Use the circle below to represent this data in pictorial form.</a:t>
            </a:r>
          </a:p>
          <a:p>
            <a:pPr eaLnBrk="1" hangingPunct="1"/>
            <a:endParaRPr lang="en-US" sz="2000"/>
          </a:p>
        </p:txBody>
      </p:sp>
      <p:pic>
        <p:nvPicPr>
          <p:cNvPr id="4" name="Picture 3" descr="jpg_0627overheard.jpg"/>
          <p:cNvPicPr>
            <a:picLocks noChangeAspect="1"/>
          </p:cNvPicPr>
          <p:nvPr/>
        </p:nvPicPr>
        <p:blipFill>
          <a:blip r:embed="rId2"/>
          <a:stretch>
            <a:fillRect/>
          </a:stretch>
        </p:blipFill>
        <p:spPr>
          <a:xfrm>
            <a:off x="381000" y="457200"/>
            <a:ext cx="23368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Oval 4"/>
          <p:cNvSpPr/>
          <p:nvPr/>
        </p:nvSpPr>
        <p:spPr>
          <a:xfrm>
            <a:off x="3200400" y="2286000"/>
            <a:ext cx="3886200" cy="3962400"/>
          </a:xfrm>
          <a:prstGeom prst="ellipse">
            <a:avLst/>
          </a:prstGeom>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a:stCxn id="5" idx="0"/>
            <a:endCxn id="5" idx="4"/>
          </p:cNvCxnSpPr>
          <p:nvPr/>
        </p:nvCxnSpPr>
        <p:spPr>
          <a:xfrm rot="16200000" flipH="1">
            <a:off x="3162301" y="4267200"/>
            <a:ext cx="39624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a:spLocks noChangeArrowheads="1"/>
          </p:cNvSpPr>
          <p:nvPr/>
        </p:nvSpPr>
        <p:spPr bwMode="auto">
          <a:xfrm>
            <a:off x="3505200" y="37338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Biology</a:t>
            </a:r>
          </a:p>
          <a:p>
            <a:pPr algn="ctr" eaLnBrk="1" hangingPunct="1"/>
            <a:r>
              <a:rPr lang="en-US" sz="1800"/>
              <a:t>50%</a:t>
            </a:r>
          </a:p>
        </p:txBody>
      </p:sp>
      <p:cxnSp>
        <p:nvCxnSpPr>
          <p:cNvPr id="11" name="Straight Connector 10"/>
          <p:cNvCxnSpPr/>
          <p:nvPr/>
        </p:nvCxnSpPr>
        <p:spPr>
          <a:xfrm flipH="1" flipV="1">
            <a:off x="5148065" y="4293096"/>
            <a:ext cx="1800199" cy="576064"/>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5148064" y="4293096"/>
            <a:ext cx="1152128" cy="1512168"/>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5257800" y="31242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Chemistry</a:t>
            </a:r>
          </a:p>
          <a:p>
            <a:pPr algn="ctr" eaLnBrk="1" hangingPunct="1"/>
            <a:r>
              <a:rPr lang="en-US" sz="1800"/>
              <a:t>30%</a:t>
            </a:r>
          </a:p>
        </p:txBody>
      </p:sp>
      <p:sp>
        <p:nvSpPr>
          <p:cNvPr id="16" name="TextBox 15"/>
          <p:cNvSpPr txBox="1">
            <a:spLocks noChangeArrowheads="1"/>
          </p:cNvSpPr>
          <p:nvPr/>
        </p:nvSpPr>
        <p:spPr bwMode="auto">
          <a:xfrm>
            <a:off x="5724128" y="4797152"/>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Physics</a:t>
            </a:r>
          </a:p>
          <a:p>
            <a:pPr algn="ctr" eaLnBrk="1" hangingPunct="1"/>
            <a:r>
              <a:rPr lang="en-US" sz="1800" dirty="0"/>
              <a:t>10%</a:t>
            </a:r>
          </a:p>
        </p:txBody>
      </p:sp>
      <p:sp>
        <p:nvSpPr>
          <p:cNvPr id="17" name="TextBox 16"/>
          <p:cNvSpPr txBox="1">
            <a:spLocks noChangeArrowheads="1"/>
          </p:cNvSpPr>
          <p:nvPr/>
        </p:nvSpPr>
        <p:spPr bwMode="auto">
          <a:xfrm>
            <a:off x="4860032" y="5445224"/>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Other</a:t>
            </a:r>
          </a:p>
          <a:p>
            <a:pPr algn="ctr" eaLnBrk="1" hangingPunct="1"/>
            <a:r>
              <a:rPr lang="en-US" sz="1800" dirty="0"/>
              <a:t>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lide(fromBottom)">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Bottom)">
                                      <p:cBhvr>
                                        <p:cTn id="40" dur="500"/>
                                        <p:tgtEl>
                                          <p:spTgt spid="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lide(fromBottom)">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228600"/>
            <a:ext cx="4408934" cy="2031325"/>
          </a:xfrm>
          <a:prstGeom prst="rect">
            <a:avLst/>
          </a:prstGeom>
          <a:noFill/>
        </p:spPr>
        <p:txBody>
          <a:bodyPr>
            <a:spAutoFit/>
          </a:bodyPr>
          <a:lstStyle/>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Analysis</a:t>
            </a:r>
          </a:p>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Questions</a:t>
            </a:r>
          </a:p>
        </p:txBody>
      </p:sp>
      <p:pic>
        <p:nvPicPr>
          <p:cNvPr id="40963" name="Picture 2" descr="jpg_Cartoon-Businessman-Talking-Prof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2966864" cy="1967661"/>
          </a:xfrm>
          <a:prstGeom prst="rect">
            <a:avLst/>
          </a:prstGeom>
          <a:solidFill>
            <a:srgbClr val="CB428D"/>
          </a:solidFill>
          <a:ln w="28575">
            <a:solidFill>
              <a:srgbClr val="CB428D"/>
            </a:solidFill>
            <a:round/>
            <a:headEnd/>
            <a:tailEnd/>
          </a:ln>
        </p:spPr>
      </p:pic>
      <p:sp>
        <p:nvSpPr>
          <p:cNvPr id="4" name="TextBox 3"/>
          <p:cNvSpPr txBox="1"/>
          <p:nvPr/>
        </p:nvSpPr>
        <p:spPr>
          <a:xfrm>
            <a:off x="251520" y="2278607"/>
            <a:ext cx="8534400" cy="4185762"/>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dirty="0"/>
              <a:t>Under what circumstance would each of the following types of graphs be best used?</a:t>
            </a:r>
          </a:p>
          <a:p>
            <a:pPr eaLnBrk="1" hangingPunct="1"/>
            <a:endParaRPr lang="en-US" sz="1800" dirty="0"/>
          </a:p>
          <a:p>
            <a:pPr eaLnBrk="1" hangingPunct="1">
              <a:buFontTx/>
              <a:buAutoNum type="alphaLcParenR"/>
            </a:pPr>
            <a:r>
              <a:rPr lang="en-US" sz="1800" dirty="0"/>
              <a:t>Line Graph:  </a:t>
            </a:r>
            <a:endParaRPr lang="en-US" sz="1800" dirty="0" smtClean="0"/>
          </a:p>
          <a:p>
            <a:pPr marL="514350" indent="0" eaLnBrk="1" hangingPunct="1"/>
            <a:r>
              <a:rPr lang="en-US" sz="1800" dirty="0" smtClean="0"/>
              <a:t>Line </a:t>
            </a:r>
            <a:r>
              <a:rPr lang="en-US" sz="1800" dirty="0"/>
              <a:t>graphs are often used to show change over time and can be used to compare two or more sets of data.</a:t>
            </a:r>
          </a:p>
          <a:p>
            <a:pPr eaLnBrk="1" hangingPunct="1">
              <a:buFontTx/>
              <a:buAutoNum type="alphaLcParenR"/>
            </a:pPr>
            <a:endParaRPr lang="en-US" sz="1800" dirty="0"/>
          </a:p>
          <a:p>
            <a:pPr eaLnBrk="1" hangingPunct="1">
              <a:buAutoNum type="alphaLcParenR" startAt="2"/>
            </a:pPr>
            <a:r>
              <a:rPr lang="en-US" sz="1800" dirty="0" smtClean="0"/>
              <a:t>Bar </a:t>
            </a:r>
            <a:r>
              <a:rPr lang="en-US" sz="1800" dirty="0"/>
              <a:t>Graph:  </a:t>
            </a:r>
            <a:endParaRPr lang="en-US" sz="1800" dirty="0" smtClean="0"/>
          </a:p>
          <a:p>
            <a:pPr marL="514350" indent="0" eaLnBrk="1" hangingPunct="1"/>
            <a:r>
              <a:rPr lang="en-US" sz="1800" dirty="0" smtClean="0"/>
              <a:t>Bar </a:t>
            </a:r>
            <a:r>
              <a:rPr lang="en-US" sz="1800" dirty="0"/>
              <a:t>graphs are useful for showing comparisons of data collected by counting. </a:t>
            </a:r>
          </a:p>
          <a:p>
            <a:pPr eaLnBrk="1" hangingPunct="1">
              <a:buFontTx/>
              <a:buAutoNum type="alphaLcParenR"/>
            </a:pPr>
            <a:endParaRPr lang="en-US" sz="1800" dirty="0"/>
          </a:p>
          <a:p>
            <a:pPr eaLnBrk="1" hangingPunct="1">
              <a:buAutoNum type="alphaLcParenR" startAt="3"/>
            </a:pPr>
            <a:r>
              <a:rPr lang="en-US" sz="1800" dirty="0" smtClean="0"/>
              <a:t>Circle </a:t>
            </a:r>
            <a:r>
              <a:rPr lang="en-US" sz="1800" dirty="0"/>
              <a:t>Graphs:  </a:t>
            </a:r>
            <a:endParaRPr lang="en-US" sz="1800" dirty="0" smtClean="0"/>
          </a:p>
          <a:p>
            <a:pPr marL="514350" indent="0" eaLnBrk="1" hangingPunct="1"/>
            <a:r>
              <a:rPr lang="en-US" sz="1800" dirty="0" smtClean="0"/>
              <a:t>Circle </a:t>
            </a:r>
            <a:r>
              <a:rPr lang="en-US" sz="1800" dirty="0"/>
              <a:t>graphs are best used to give the viewer an overall or broad picture view of smaller groups of data and how the smaller groups fit into the whole.</a:t>
            </a:r>
          </a:p>
          <a:p>
            <a:pPr eaLnBrk="1" hangingPunct="1"/>
            <a:endParaRPr lang="en-US" sz="1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1000"/>
                                        <p:tgtEl>
                                          <p:spTgt spid="4">
                                            <p:txEl>
                                              <p:pRg st="9" end="9"/>
                                            </p:txEl>
                                          </p:spTgt>
                                        </p:tgtEl>
                                      </p:cBhvr>
                                    </p:animEffect>
                                    <p:anim calcmode="lin" valueType="num">
                                      <p:cBhvr>
                                        <p:cTn id="5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228600"/>
            <a:ext cx="4408934" cy="2031325"/>
          </a:xfrm>
          <a:prstGeom prst="rect">
            <a:avLst/>
          </a:prstGeom>
          <a:noFill/>
        </p:spPr>
        <p:txBody>
          <a:bodyPr>
            <a:spAutoFit/>
          </a:bodyPr>
          <a:lstStyle/>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Analysis</a:t>
            </a:r>
          </a:p>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Questions</a:t>
            </a:r>
          </a:p>
        </p:txBody>
      </p:sp>
      <p:pic>
        <p:nvPicPr>
          <p:cNvPr id="41987" name="Picture 2" descr="jpg_Cartoon-Businessman-Talking-Prof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676650" cy="2438400"/>
          </a:xfrm>
          <a:prstGeom prst="rect">
            <a:avLst/>
          </a:prstGeom>
          <a:solidFill>
            <a:srgbClr val="CB428D"/>
          </a:solidFill>
          <a:ln w="28575">
            <a:solidFill>
              <a:srgbClr val="CB428D"/>
            </a:solidFill>
            <a:round/>
            <a:headEnd/>
            <a:tailEnd/>
          </a:ln>
        </p:spPr>
      </p:pic>
      <p:sp>
        <p:nvSpPr>
          <p:cNvPr id="4" name="TextBox 3"/>
          <p:cNvSpPr txBox="1"/>
          <p:nvPr/>
        </p:nvSpPr>
        <p:spPr>
          <a:xfrm>
            <a:off x="381000" y="2887663"/>
            <a:ext cx="8534400" cy="3970337"/>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2.   How is a graph similar to a data table?</a:t>
            </a:r>
          </a:p>
          <a:p>
            <a:pPr eaLnBrk="1" hangingPunct="1"/>
            <a:r>
              <a:rPr lang="en-US" sz="2800" dirty="0"/>
              <a:t> </a:t>
            </a:r>
          </a:p>
          <a:p>
            <a:pPr eaLnBrk="1" hangingPunct="1"/>
            <a:r>
              <a:rPr lang="en-US" sz="2800" dirty="0"/>
              <a:t>      Both are methods of organizing information.</a:t>
            </a:r>
          </a:p>
          <a:p>
            <a:pPr eaLnBrk="1" hangingPunct="1"/>
            <a:endParaRPr lang="en-US" sz="2800" dirty="0"/>
          </a:p>
          <a:p>
            <a:pPr marL="568325" indent="-568325" eaLnBrk="1" hangingPunct="1">
              <a:buFontTx/>
              <a:buAutoNum type="arabicPeriod" startAt="3"/>
            </a:pPr>
            <a:r>
              <a:rPr lang="en-US" sz="2800" dirty="0"/>
              <a:t>Does a steep curve on a line graph indicate a rapid or slow rate of change?</a:t>
            </a:r>
          </a:p>
          <a:p>
            <a:pPr eaLnBrk="1" hangingPunct="1"/>
            <a:endParaRPr lang="en-US" sz="2800" dirty="0"/>
          </a:p>
          <a:p>
            <a:pPr eaLnBrk="1" hangingPunct="1"/>
            <a:r>
              <a:rPr lang="en-US" sz="2800" dirty="0"/>
              <a:t>	Rapid.</a:t>
            </a:r>
          </a:p>
          <a:p>
            <a:pPr eaLnBrk="1" hangingPunct="1"/>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iterate type="lt">
                                    <p:tmPct val="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iterate type="lt">
                                    <p:tmPct val="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iterate type="lt">
                                    <p:tmPct val="0"/>
                                  </p:iterate>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MC90005357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7653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2286000" y="457200"/>
            <a:ext cx="6629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a:solidFill>
                  <a:srgbClr val="008000"/>
                </a:solidFill>
              </a:rPr>
              <a:t>As a student, it is important that you master these essential skills:</a:t>
            </a:r>
          </a:p>
          <a:p>
            <a:pPr eaLnBrk="1" hangingPunct="1"/>
            <a:endParaRPr lang="en-US" sz="3300">
              <a:solidFill>
                <a:srgbClr val="008000"/>
              </a:solidFill>
            </a:endParaRPr>
          </a:p>
        </p:txBody>
      </p:sp>
      <p:sp>
        <p:nvSpPr>
          <p:cNvPr id="4" name="TextBox 3"/>
          <p:cNvSpPr txBox="1"/>
          <p:nvPr/>
        </p:nvSpPr>
        <p:spPr>
          <a:xfrm>
            <a:off x="0" y="2209800"/>
            <a:ext cx="5791200" cy="44005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500">
                <a:latin typeface="Abadi MT Condensed Light" charset="0"/>
                <a:cs typeface="Abadi MT Condensed Light" charset="0"/>
              </a:rPr>
              <a:t>1.  Interpreting and reading graphs</a:t>
            </a:r>
          </a:p>
          <a:p>
            <a:pPr eaLnBrk="1" hangingPunct="1"/>
            <a:r>
              <a:rPr lang="en-US" sz="3500">
                <a:latin typeface="Abadi MT Condensed Light" charset="0"/>
                <a:cs typeface="Abadi MT Condensed Light" charset="0"/>
              </a:rPr>
              <a:t>2.  Constructing data tables</a:t>
            </a:r>
          </a:p>
          <a:p>
            <a:pPr eaLnBrk="1" hangingPunct="1">
              <a:buFontTx/>
              <a:buAutoNum type="arabicPeriod" startAt="3"/>
            </a:pPr>
            <a:r>
              <a:rPr lang="en-US" sz="3500">
                <a:latin typeface="Abadi MT Condensed Light" charset="0"/>
                <a:cs typeface="Abadi MT Condensed Light" charset="0"/>
              </a:rPr>
              <a:t>Constructing different types of graphs (line graphs, bar graphs, circle graphs)</a:t>
            </a:r>
          </a:p>
          <a:p>
            <a:pPr eaLnBrk="1" hangingPunct="1">
              <a:buFontTx/>
              <a:buAutoNum type="arabicPeriod" startAt="3"/>
            </a:pPr>
            <a:r>
              <a:rPr lang="en-US" sz="3500">
                <a:latin typeface="Abadi MT Condensed Light" charset="0"/>
                <a:cs typeface="Abadi MT Condensed Light" charset="0"/>
              </a:rPr>
              <a:t>Critical thinking and problem solving</a:t>
            </a:r>
          </a:p>
          <a:p>
            <a:pPr eaLnBrk="1" hangingPunct="1"/>
            <a:endParaRPr lang="en-US" sz="3500">
              <a:latin typeface="Abadi MT Condensed Light" charset="0"/>
              <a:cs typeface="Abadi MT Condensed Light" charset="0"/>
            </a:endParaRPr>
          </a:p>
        </p:txBody>
      </p:sp>
      <p:pic>
        <p:nvPicPr>
          <p:cNvPr id="8" name="Picture 7" descr="jpg_presentation501.jpg"/>
          <p:cNvPicPr>
            <a:picLocks noChangeAspect="1"/>
          </p:cNvPicPr>
          <p:nvPr/>
        </p:nvPicPr>
        <p:blipFill>
          <a:blip r:embed="rId3"/>
          <a:stretch>
            <a:fillRect/>
          </a:stretch>
        </p:blipFill>
        <p:spPr>
          <a:xfrm>
            <a:off x="5575300" y="1828800"/>
            <a:ext cx="35687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
                                        <p:tgtEl>
                                          <p:spTgt spid="4">
                                            <p:txEl>
                                              <p:pRg st="1" end="1"/>
                                            </p:txEl>
                                          </p:spTgt>
                                        </p:tgtEl>
                                      </p:cBhvr>
                                    </p:animEffect>
                                    <p:anim calcmode="lin" valueType="num">
                                      <p:cBhvr>
                                        <p:cTn id="17"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
                                        <p:tgtEl>
                                          <p:spTgt spid="4">
                                            <p:txEl>
                                              <p:pRg st="2" end="2"/>
                                            </p:txEl>
                                          </p:spTgt>
                                        </p:tgtEl>
                                      </p:cBhvr>
                                    </p:animEffect>
                                    <p:anim calcmode="lin" valueType="num">
                                      <p:cBhvr>
                                        <p:cTn id="26"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
                                        <p:tgtEl>
                                          <p:spTgt spid="4">
                                            <p:txEl>
                                              <p:pRg st="3" end="3"/>
                                            </p:txEl>
                                          </p:spTgt>
                                        </p:tgtEl>
                                      </p:cBhvr>
                                    </p:animEffect>
                                    <p:anim calcmode="lin" valueType="num">
                                      <p:cBhvr>
                                        <p:cTn id="35"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228600"/>
            <a:ext cx="4408934" cy="2031325"/>
          </a:xfrm>
          <a:prstGeom prst="rect">
            <a:avLst/>
          </a:prstGeom>
          <a:noFill/>
        </p:spPr>
        <p:txBody>
          <a:bodyPr>
            <a:spAutoFit/>
          </a:bodyPr>
          <a:lstStyle/>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Analysis</a:t>
            </a:r>
          </a:p>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Questions</a:t>
            </a:r>
          </a:p>
        </p:txBody>
      </p:sp>
      <p:pic>
        <p:nvPicPr>
          <p:cNvPr id="43011" name="Picture 2" descr="jpg_Cartoon-Businessman-Talking-Prof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048000" cy="2020888"/>
          </a:xfrm>
          <a:prstGeom prst="rect">
            <a:avLst/>
          </a:prstGeom>
          <a:solidFill>
            <a:srgbClr val="CB428D"/>
          </a:solidFill>
          <a:ln w="28575">
            <a:solidFill>
              <a:srgbClr val="CB428D"/>
            </a:solidFill>
            <a:round/>
            <a:headEnd/>
            <a:tailEnd/>
          </a:ln>
        </p:spPr>
      </p:pic>
      <p:sp>
        <p:nvSpPr>
          <p:cNvPr id="4" name="TextBox 3"/>
          <p:cNvSpPr txBox="1">
            <a:spLocks noChangeArrowheads="1"/>
          </p:cNvSpPr>
          <p:nvPr/>
        </p:nvSpPr>
        <p:spPr bwMode="auto">
          <a:xfrm>
            <a:off x="0" y="228600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4"/>
            </a:pPr>
            <a:r>
              <a:rPr lang="en-US" sz="2100"/>
              <a:t>You are conducting a photosynthesis experiment to determine how much oxygen is produced over a 24 hour period of time.  You are measuring the oxygen production every hour for 24 hours.</a:t>
            </a:r>
          </a:p>
          <a:p>
            <a:pPr eaLnBrk="1" hangingPunct="1">
              <a:buFontTx/>
              <a:buAutoNum type="alphaLcParenR"/>
            </a:pPr>
            <a:r>
              <a:rPr lang="en-US" sz="2100"/>
              <a:t>What type of graph is best used to represent this data?</a:t>
            </a:r>
          </a:p>
          <a:p>
            <a:pPr eaLnBrk="1" hangingPunct="1"/>
            <a:r>
              <a:rPr lang="en-US" sz="2100">
                <a:solidFill>
                  <a:srgbClr val="FF0000"/>
                </a:solidFill>
              </a:rPr>
              <a:t>           Line graph</a:t>
            </a:r>
          </a:p>
          <a:p>
            <a:pPr eaLnBrk="1" hangingPunct="1"/>
            <a:endParaRPr lang="en-US" sz="2100"/>
          </a:p>
          <a:p>
            <a:pPr eaLnBrk="1" hangingPunct="1">
              <a:buFontTx/>
              <a:buAutoNum type="alphaLcParenR" startAt="2"/>
            </a:pPr>
            <a:r>
              <a:rPr lang="en-US" sz="2100"/>
              <a:t>When you construct a graph of your data, which variable will be placed along the x-axis?  </a:t>
            </a:r>
          </a:p>
          <a:p>
            <a:pPr eaLnBrk="1" hangingPunct="1"/>
            <a:r>
              <a:rPr lang="en-US" sz="2100"/>
              <a:t>		</a:t>
            </a:r>
            <a:r>
              <a:rPr lang="en-US" sz="2100">
                <a:solidFill>
                  <a:srgbClr val="FF0000"/>
                </a:solidFill>
              </a:rPr>
              <a:t>Time</a:t>
            </a:r>
          </a:p>
          <a:p>
            <a:pPr eaLnBrk="1" hangingPunct="1"/>
            <a:endParaRPr lang="en-US" sz="2100"/>
          </a:p>
          <a:p>
            <a:pPr eaLnBrk="1" hangingPunct="1">
              <a:buFontTx/>
              <a:buAutoNum type="alphaLcParenR" startAt="3"/>
            </a:pPr>
            <a:r>
              <a:rPr lang="en-US" sz="2100"/>
              <a:t>When you construct a graph of your data, which variable will be placed along the y-axis?  </a:t>
            </a:r>
          </a:p>
          <a:p>
            <a:pPr eaLnBrk="1" hangingPunct="1"/>
            <a:r>
              <a:rPr lang="en-US" sz="2100"/>
              <a:t>		</a:t>
            </a:r>
            <a:r>
              <a:rPr lang="en-US" sz="2100">
                <a:solidFill>
                  <a:srgbClr val="FF0000"/>
                </a:solidFill>
              </a:rPr>
              <a:t>Oxygen production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4">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4">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calcmode="lin" valueType="num">
                                      <p:cBhvr>
                                        <p:cTn id="52"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4">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p:cTn id="61"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62"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63"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228600"/>
            <a:ext cx="4408934" cy="2031325"/>
          </a:xfrm>
          <a:prstGeom prst="rect">
            <a:avLst/>
          </a:prstGeom>
          <a:noFill/>
        </p:spPr>
        <p:txBody>
          <a:bodyPr>
            <a:spAutoFit/>
          </a:bodyPr>
          <a:lstStyle/>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Analysis</a:t>
            </a:r>
          </a:p>
          <a:p>
            <a:pPr algn="ctr">
              <a:defRPr/>
            </a:pPr>
            <a:r>
              <a:rPr lang="en-US" sz="6300" b="1" dirty="0">
                <a:ln w="31550" cmpd="sng">
                  <a:solidFill>
                    <a:srgbClr val="000090"/>
                  </a:solidFill>
                  <a:prstDash val="solid"/>
                </a:ln>
                <a:solidFill>
                  <a:srgbClr val="CB428D"/>
                </a:solidFill>
                <a:effectLst>
                  <a:outerShdw blurRad="41275" dist="12700" dir="12000000" algn="tl" rotWithShape="0">
                    <a:srgbClr val="000000">
                      <a:alpha val="40000"/>
                    </a:srgbClr>
                  </a:outerShdw>
                </a:effectLst>
                <a:ea typeface="+mn-ea"/>
                <a:cs typeface="+mn-cs"/>
              </a:rPr>
              <a:t>Questions</a:t>
            </a:r>
          </a:p>
        </p:txBody>
      </p:sp>
      <p:pic>
        <p:nvPicPr>
          <p:cNvPr id="44035" name="Picture 2" descr="jpg_Cartoon-Businessman-Talking-Prof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048000" cy="2020888"/>
          </a:xfrm>
          <a:prstGeom prst="rect">
            <a:avLst/>
          </a:prstGeom>
          <a:solidFill>
            <a:srgbClr val="CB428D"/>
          </a:solidFill>
          <a:ln w="28575">
            <a:solidFill>
              <a:srgbClr val="CB428D"/>
            </a:solidFill>
            <a:round/>
            <a:headEnd/>
            <a:tailEnd/>
          </a:ln>
        </p:spPr>
      </p:pic>
      <p:sp>
        <p:nvSpPr>
          <p:cNvPr id="4" name="TextBox 3"/>
          <p:cNvSpPr txBox="1">
            <a:spLocks noChangeArrowheads="1"/>
          </p:cNvSpPr>
          <p:nvPr/>
        </p:nvSpPr>
        <p:spPr bwMode="auto">
          <a:xfrm>
            <a:off x="457200" y="28956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5"/>
            </a:pPr>
            <a:r>
              <a:rPr lang="en-US"/>
              <a:t>What is an advantage of using multiple lines on the same graph?</a:t>
            </a:r>
          </a:p>
          <a:p>
            <a:pPr eaLnBrk="1" hangingPunct="1">
              <a:buFontTx/>
              <a:buAutoNum type="arabicPeriod" startAt="5"/>
            </a:pPr>
            <a:endParaRPr lang="en-US"/>
          </a:p>
          <a:p>
            <a:pPr eaLnBrk="1" hangingPunct="1"/>
            <a:r>
              <a:rPr lang="en-US"/>
              <a:t>	It allows you to show comparisons between different groups of data.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3174837" y="836613"/>
            <a:ext cx="571833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latin typeface="Arial" charset="0"/>
                <a:hlinkClick r:id="rId2"/>
              </a:rPr>
              <a:t>Created by Amy Brown – Science Stuff</a:t>
            </a:r>
            <a:endParaRPr lang="en-US" sz="2800" dirty="0">
              <a:latin typeface="Arial" charset="0"/>
            </a:endParaRPr>
          </a:p>
          <a:p>
            <a:pPr algn="ctr"/>
            <a:r>
              <a:rPr lang="en-US" sz="2800" dirty="0">
                <a:latin typeface="Arial" charset="0"/>
              </a:rPr>
              <a:t>Copyright © </a:t>
            </a:r>
            <a:r>
              <a:rPr lang="en-US" sz="2800" dirty="0" smtClean="0">
                <a:latin typeface="Arial" charset="0"/>
              </a:rPr>
              <a:t>May 2013 </a:t>
            </a:r>
            <a:r>
              <a:rPr lang="en-US" sz="2800" dirty="0">
                <a:latin typeface="Arial" charset="0"/>
              </a:rPr>
              <a:t>Amy Brown (aka Science Stuff)</a:t>
            </a:r>
          </a:p>
          <a:p>
            <a:pPr algn="ctr"/>
            <a:r>
              <a:rPr lang="en-US" sz="2800" dirty="0">
                <a:latin typeface="Arial" charset="0"/>
              </a:rPr>
              <a:t>All rights reserved by author.</a:t>
            </a:r>
          </a:p>
          <a:p>
            <a:pPr algn="ctr"/>
            <a:r>
              <a:rPr lang="en-US" sz="2800" dirty="0">
                <a:latin typeface="Arial" charset="0"/>
              </a:rPr>
              <a:t>This document is for your classroom use only.</a:t>
            </a:r>
          </a:p>
          <a:p>
            <a:pPr algn="ctr"/>
            <a:r>
              <a:rPr lang="en-US" sz="2800" dirty="0">
                <a:latin typeface="Arial" charset="0"/>
              </a:rPr>
              <a:t>This document may not be electronically distributed or posted to a web site.</a:t>
            </a:r>
          </a:p>
          <a:p>
            <a:pPr algn="ctr"/>
            <a:endParaRPr lang="en-US" sz="2800" dirty="0">
              <a:latin typeface="Arial" charset="0"/>
            </a:endParaRPr>
          </a:p>
        </p:txBody>
      </p:sp>
      <p:pic>
        <p:nvPicPr>
          <p:cNvPr id="3" name="Picture 2" descr="Science Stuff.jp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825" y="1341438"/>
            <a:ext cx="2727325" cy="3500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08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5300" dirty="0"/>
              <a:t>Interpreting Graphs</a:t>
            </a:r>
          </a:p>
        </p:txBody>
      </p:sp>
      <p:pic>
        <p:nvPicPr>
          <p:cNvPr id="16387"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410200" cy="40386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0" y="4953000"/>
            <a:ext cx="541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a:t> Study the line graph and answer the following questions.</a:t>
            </a:r>
          </a:p>
        </p:txBody>
      </p:sp>
      <p:sp>
        <p:nvSpPr>
          <p:cNvPr id="5" name="TextBox 4"/>
          <p:cNvSpPr txBox="1"/>
          <p:nvPr/>
        </p:nvSpPr>
        <p:spPr>
          <a:xfrm>
            <a:off x="5562600" y="914400"/>
            <a:ext cx="3581400" cy="6094413"/>
          </a:xfrm>
          <a:prstGeom prst="rect">
            <a:avLst/>
          </a:prstGeom>
          <a:noFill/>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3000" dirty="0">
                <a:solidFill>
                  <a:srgbClr val="FF0000"/>
                </a:solidFill>
              </a:rPr>
              <a:t>What information is being shown in this graph?</a:t>
            </a:r>
          </a:p>
          <a:p>
            <a:pPr algn="ctr" eaLnBrk="1" hangingPunct="1"/>
            <a:endParaRPr lang="en-US" sz="3000" dirty="0">
              <a:solidFill>
                <a:srgbClr val="FF0000"/>
              </a:solidFill>
            </a:endParaRPr>
          </a:p>
          <a:p>
            <a:pPr marL="0" indent="0" algn="ctr" eaLnBrk="1" hangingPunct="1"/>
            <a:r>
              <a:rPr lang="en-US" sz="3000" dirty="0">
                <a:solidFill>
                  <a:srgbClr val="0000FF"/>
                </a:solidFill>
              </a:rPr>
              <a:t>This graph shows the effect of different concentrations of fertilizer on the growth of three different types of plants.</a:t>
            </a:r>
          </a:p>
          <a:p>
            <a:pPr algn="ctr" eaLnBrk="1" hangingPunct="1"/>
            <a:endParaRPr lang="en-US" sz="30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6" descr="MC900338624.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19400"/>
            <a:ext cx="1600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4724400"/>
            <a:ext cx="9144000" cy="2185988"/>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2"/>
            </a:pPr>
            <a:r>
              <a:rPr lang="en-US" sz="3400">
                <a:solidFill>
                  <a:srgbClr val="FF0000"/>
                </a:solidFill>
              </a:rPr>
              <a:t>  Describe the results shown for corn plants.</a:t>
            </a:r>
          </a:p>
          <a:p>
            <a:pPr eaLnBrk="1" hangingPunct="1"/>
            <a:r>
              <a:rPr lang="en-US" sz="3400"/>
              <a:t>	For corn plants, the higher the concentration of fertilizer, the taller the plants will grow.</a:t>
            </a:r>
          </a:p>
          <a:p>
            <a:pPr eaLnBrk="1" hangingPunct="1"/>
            <a:endParaRPr lang="en-US" sz="3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3" descr="MC900441884.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33600"/>
            <a:ext cx="1790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4724400"/>
            <a:ext cx="8915400" cy="1754188"/>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3"/>
            </a:pPr>
            <a:r>
              <a:rPr lang="en-US" sz="2700">
                <a:solidFill>
                  <a:srgbClr val="FF0000"/>
                </a:solidFill>
              </a:rPr>
              <a:t>Describe the results shown for oak seedlings.</a:t>
            </a:r>
          </a:p>
          <a:p>
            <a:pPr eaLnBrk="1" hangingPunct="1"/>
            <a:r>
              <a:rPr lang="en-US" sz="2700"/>
              <a:t>	As the concentration of fertilizer is increased, growth of oak seedlings is improved, up to a certain point. </a:t>
            </a:r>
          </a:p>
          <a:p>
            <a:pPr eaLnBrk="1" hangingPunct="1"/>
            <a:endParaRPr lang="en-US" sz="27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800" decel="100000"/>
                                        <p:tgtEl>
                                          <p:spTgt spid="5">
                                            <p:txEl>
                                              <p:pRg st="1" end="1"/>
                                            </p:txEl>
                                          </p:spTgt>
                                        </p:tgtEl>
                                      </p:cBhvr>
                                    </p:animEffect>
                                    <p:anim calcmode="lin" valueType="num">
                                      <p:cBhvr>
                                        <p:cTn id="18"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 descr="jpg_Cartoon-Businessman-Talking-Profi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676400"/>
            <a:ext cx="16764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4724400"/>
            <a:ext cx="8915400" cy="1754188"/>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4"/>
            </a:pPr>
            <a:r>
              <a:rPr lang="en-US" sz="2700">
                <a:solidFill>
                  <a:srgbClr val="FF0000"/>
                </a:solidFill>
              </a:rPr>
              <a:t>Describe the results shown for rose bushes.</a:t>
            </a:r>
          </a:p>
          <a:p>
            <a:pPr eaLnBrk="1" hangingPunct="1"/>
            <a:r>
              <a:rPr lang="en-US" sz="2700"/>
              <a:t>	For rose bushes, increasing the concentration of fertilizer inhibits plant growth.</a:t>
            </a:r>
          </a:p>
          <a:p>
            <a:pPr eaLnBrk="1" hangingPunct="1"/>
            <a:endParaRPr lang="en-US" sz="27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800" decel="100000"/>
                                        <p:tgtEl>
                                          <p:spTgt spid="5">
                                            <p:txEl>
                                              <p:pRg st="1" end="1"/>
                                            </p:txEl>
                                          </p:spTgt>
                                        </p:tgtEl>
                                      </p:cBhvr>
                                    </p:animEffect>
                                    <p:anim calcmode="lin" valueType="num">
                                      <p:cBhvr>
                                        <p:cTn id="18"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3" descr="jpg_0627overhe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160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4724400"/>
            <a:ext cx="8991600" cy="2246313"/>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5"/>
            </a:pPr>
            <a:r>
              <a:rPr lang="en-US" sz="2800">
                <a:solidFill>
                  <a:srgbClr val="FF0000"/>
                </a:solidFill>
              </a:rPr>
              <a:t>At what fertilizer concentration do oak seedlings stop improving?</a:t>
            </a:r>
          </a:p>
          <a:p>
            <a:pPr eaLnBrk="1" hangingPunct="1"/>
            <a:r>
              <a:rPr lang="en-US" sz="2800"/>
              <a:t>	At concentrations above 150 mg/L, oak seedling growth is inhibited.</a:t>
            </a:r>
          </a:p>
          <a:p>
            <a:pPr eaLnBrk="1" hangingPunct="1"/>
            <a:endParaRPr lang="en-US"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858000" cy="4343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4" descr="MC900053551.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752600"/>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4724400"/>
            <a:ext cx="8915400" cy="2246313"/>
          </a:xfrm>
          <a:prstGeom prst="rect">
            <a:avLst/>
          </a:prstGeom>
          <a:noFill/>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6"/>
            </a:pPr>
            <a:r>
              <a:rPr lang="en-US" sz="2800">
                <a:solidFill>
                  <a:srgbClr val="FF0000"/>
                </a:solidFill>
              </a:rPr>
              <a:t>What was the height of the tallest plant used in this experiment?</a:t>
            </a:r>
          </a:p>
          <a:p>
            <a:pPr eaLnBrk="1" hangingPunct="1"/>
            <a:r>
              <a:rPr lang="en-US" sz="2800"/>
              <a:t>	Corn grew to an average height of around 33 cm when the fertilizer concentration was 250 mg/L. </a:t>
            </a:r>
          </a:p>
          <a:p>
            <a:pPr eaLnBrk="1" hangingPunct="1"/>
            <a:endParaRPr lang="en-US"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1729</TotalTime>
  <Words>1664</Words>
  <Application>Microsoft Macintosh PowerPoint</Application>
  <PresentationFormat>On-screen Show (4:3)</PresentationFormat>
  <Paragraphs>262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 Data Table</vt:lpstr>
      <vt:lpstr>Example 1:  Make a data table for the following information </vt:lpstr>
      <vt:lpstr>Example 2: Make a data table for the following information </vt:lpstr>
      <vt:lpstr>Making a Line Graph</vt:lpstr>
      <vt:lpstr>Using the grid below, make a line graph using the information in example 1 from above.</vt:lpstr>
      <vt:lpstr>Your graph should look like this:</vt:lpstr>
      <vt:lpstr>Using the grid below, make a line graph using the information in example 2 from above.</vt:lpstr>
      <vt:lpstr>Your graph should look like this</vt:lpstr>
      <vt:lpstr>Making a Bar Graph</vt:lpstr>
      <vt:lpstr>In the space below, make a bar graph of the following information. </vt:lpstr>
      <vt:lpstr>Making a Circle Graph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Sky </dc:title>
  <dc:creator>www.powerpointstyles.com</dc:creator>
  <cp:lastModifiedBy>Amy Smith</cp:lastModifiedBy>
  <cp:revision>305</cp:revision>
  <dcterms:created xsi:type="dcterms:W3CDTF">2011-07-26T19:38:59Z</dcterms:created>
  <dcterms:modified xsi:type="dcterms:W3CDTF">2013-09-08T17:11:21Z</dcterms:modified>
</cp:coreProperties>
</file>